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82" r:id="rId2"/>
    <p:sldId id="383" r:id="rId3"/>
    <p:sldId id="440" r:id="rId4"/>
    <p:sldId id="384" r:id="rId5"/>
    <p:sldId id="431" r:id="rId6"/>
    <p:sldId id="385" r:id="rId7"/>
    <p:sldId id="400" r:id="rId8"/>
    <p:sldId id="401" r:id="rId9"/>
    <p:sldId id="432" r:id="rId10"/>
    <p:sldId id="433" r:id="rId11"/>
    <p:sldId id="414" r:id="rId12"/>
    <p:sldId id="437" r:id="rId13"/>
    <p:sldId id="399" r:id="rId14"/>
    <p:sldId id="368" r:id="rId15"/>
    <p:sldId id="314" r:id="rId16"/>
    <p:sldId id="315" r:id="rId17"/>
    <p:sldId id="316" r:id="rId18"/>
    <p:sldId id="317" r:id="rId19"/>
    <p:sldId id="434" r:id="rId20"/>
    <p:sldId id="367" r:id="rId21"/>
    <p:sldId id="369" r:id="rId22"/>
    <p:sldId id="327" r:id="rId23"/>
    <p:sldId id="366" r:id="rId24"/>
    <p:sldId id="365" r:id="rId25"/>
    <p:sldId id="328" r:id="rId26"/>
    <p:sldId id="435" r:id="rId27"/>
    <p:sldId id="441" r:id="rId28"/>
    <p:sldId id="436" r:id="rId29"/>
    <p:sldId id="439" r:id="rId30"/>
    <p:sldId id="438" r:id="rId31"/>
    <p:sldId id="403" r:id="rId32"/>
    <p:sldId id="442" r:id="rId33"/>
    <p:sldId id="443" r:id="rId34"/>
    <p:sldId id="404" r:id="rId35"/>
    <p:sldId id="405" r:id="rId36"/>
    <p:sldId id="444" r:id="rId37"/>
    <p:sldId id="406" r:id="rId38"/>
    <p:sldId id="407" r:id="rId39"/>
    <p:sldId id="445" r:id="rId40"/>
    <p:sldId id="408" r:id="rId41"/>
    <p:sldId id="409" r:id="rId42"/>
    <p:sldId id="410" r:id="rId43"/>
    <p:sldId id="411" r:id="rId44"/>
    <p:sldId id="412" r:id="rId45"/>
    <p:sldId id="413" r:id="rId46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3BA"/>
    <a:srgbClr val="EEACEB"/>
    <a:srgbClr val="DDB100"/>
    <a:srgbClr val="CDE1F2"/>
    <a:srgbClr val="FF0000"/>
    <a:srgbClr val="548235"/>
    <a:srgbClr val="D7A600"/>
    <a:srgbClr val="9DC3E6"/>
    <a:srgbClr val="FFFF00"/>
    <a:srgbClr val="C6D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6" autoAdjust="0"/>
    <p:restoredTop sz="84430" autoAdjust="0"/>
  </p:normalViewPr>
  <p:slideViewPr>
    <p:cSldViewPr snapToGrid="0">
      <p:cViewPr varScale="1">
        <p:scale>
          <a:sx n="56" d="100"/>
          <a:sy n="56" d="100"/>
        </p:scale>
        <p:origin x="1220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2E7D1-E399-4066-B1A7-617B5E789DC9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6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8826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11EAD-4207-4FD5-A9BF-55EB260E3C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4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78E92-7C56-4C6C-8AC8-5F4A7DD2E93C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6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E095E-CB4C-4385-8091-5DC7C4299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36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 ces réunions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6067-2F07-4A87-AD86-7C2A6BCA1D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1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Gallup renchérit</a:t>
            </a:r>
            <a:r>
              <a:rPr lang="fr-FR" baseline="0" dirty="0" smtClean="0"/>
              <a:t>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8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02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6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73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82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07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11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624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22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42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97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42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534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448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646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299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3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464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7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993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156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596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11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Quelle est la cause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7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28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62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4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0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E095E-CB4C-4385-8091-5DC7C429916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68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9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0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4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78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29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41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3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3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12B94-5D3F-40E4-9DC8-74868F6F8898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8BFC-66EF-418F-B81C-C248851ED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3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36929" y="2761318"/>
            <a:ext cx="51181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cap="small" dirty="0" smtClean="0"/>
              <a:t>Formation générale </a:t>
            </a:r>
          </a:p>
          <a:p>
            <a:pPr algn="ctr"/>
            <a:r>
              <a:rPr lang="fr-FR" sz="4800" cap="small" dirty="0" smtClean="0"/>
              <a:t>au management</a:t>
            </a:r>
          </a:p>
          <a:p>
            <a:pPr algn="ctr"/>
            <a:r>
              <a:rPr lang="fr-FR" sz="2800" i="1" cap="small" dirty="0" smtClean="0"/>
              <a:t>pour</a:t>
            </a:r>
            <a:endParaRPr lang="fr-FR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124200" y="620486"/>
            <a:ext cx="67512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</a:rPr>
              <a:t>Les </a:t>
            </a:r>
            <a:r>
              <a:rPr lang="fr-FR" sz="8800" dirty="0">
                <a:solidFill>
                  <a:schemeClr val="bg1"/>
                </a:solidFill>
                <a:latin typeface="Bradley Hand ITC" panose="03070402050302030203" pitchFamily="66" charset="0"/>
              </a:rPr>
              <a:t>5</a:t>
            </a:r>
            <a:r>
              <a:rPr lang="fr-FR" sz="5400" dirty="0" smtClean="0">
                <a:solidFill>
                  <a:schemeClr val="bg1"/>
                </a:solidFill>
              </a:rPr>
              <a:t> Points Cardinaux</a:t>
            </a:r>
            <a:endParaRPr lang="fr-FR" sz="54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42422" y="6437347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EBR – 30/10/2020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63" y="2820155"/>
            <a:ext cx="1441474" cy="21619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19" y="4776790"/>
            <a:ext cx="2800350" cy="15940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38" y="5156395"/>
            <a:ext cx="1106923" cy="11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16458" y="319850"/>
            <a:ext cx="860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u="sng" dirty="0" smtClean="0">
                <a:solidFill>
                  <a:srgbClr val="3473BA"/>
                </a:solidFill>
              </a:rPr>
              <a:t>Quels points clés de dysfonctionnements chez </a:t>
            </a:r>
            <a:r>
              <a:rPr lang="fr-FR" sz="2800" i="1" u="sng" dirty="0" err="1" smtClean="0">
                <a:solidFill>
                  <a:srgbClr val="3473BA"/>
                </a:solidFill>
              </a:rPr>
              <a:t>Airinspace</a:t>
            </a:r>
            <a:r>
              <a:rPr lang="fr-FR" sz="2800" i="1" u="sng" dirty="0" smtClean="0">
                <a:solidFill>
                  <a:srgbClr val="3473BA"/>
                </a:solidFill>
              </a:rPr>
              <a:t> ?</a:t>
            </a:r>
            <a:endParaRPr lang="fr-FR" sz="28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678" y="1164787"/>
            <a:ext cx="5575234" cy="5632311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Beaucoup de traitement pompier des </a:t>
            </a:r>
            <a:r>
              <a:rPr lang="fr-FR" sz="2000" dirty="0" err="1" smtClean="0"/>
              <a:t>pb</a:t>
            </a:r>
            <a:r>
              <a:rPr lang="fr-FR" sz="2000" dirty="0" smtClean="0"/>
              <a:t> – nécessité de prendre du recul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Communication – trop de canaux d’information et chacun se fait sa religion et pas d’idée commune finalement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On ne prend pas assez le temps de se poser à plusieurs pour décider de ce qu’on veut faire … si c’est OK pour tout le monde … comment faire … permettrait de gagner du temps car tous en accord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Les demandes arrivent par plein de canaux sans règle / chacun </a:t>
            </a:r>
            <a:r>
              <a:rPr lang="fr-FR" sz="2000" dirty="0" err="1" smtClean="0"/>
              <a:t>veur</a:t>
            </a:r>
            <a:r>
              <a:rPr lang="fr-FR" sz="2000" dirty="0" smtClean="0"/>
              <a:t> une information service solution / on pose la question à plein de monde / 4 fois la même demande par 4 personnes différentes mais ça frustre … en plus a été maximisé dans la période car on savait pas si la personne en aurait marre de se voir x fois demander la même choses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2" y="111123"/>
            <a:ext cx="933450" cy="933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57364" y="1164787"/>
            <a:ext cx="5797213" cy="5016758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Quasi pas de concertation en réunion… peut-être attend t-on trop Stéphane sur ça. Peut d’avancer car peut de l’avis à postériori de Stéphane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err="1" smtClean="0"/>
              <a:t>Bcp</a:t>
            </a:r>
            <a:r>
              <a:rPr lang="fr-FR" sz="2000" dirty="0" smtClean="0"/>
              <a:t> de traitement pompier des </a:t>
            </a:r>
            <a:r>
              <a:rPr lang="fr-FR" sz="2000" dirty="0" err="1" smtClean="0"/>
              <a:t>pb</a:t>
            </a:r>
            <a:r>
              <a:rPr lang="fr-FR" sz="2000" dirty="0" smtClean="0"/>
              <a:t> sans respect des étapes alors même qu’elles étaient </a:t>
            </a:r>
            <a:r>
              <a:rPr lang="fr-FR" sz="2000" dirty="0" err="1" smtClean="0"/>
              <a:t>conevnus</a:t>
            </a:r>
            <a:r>
              <a:rPr lang="fr-FR" sz="2000" dirty="0" smtClean="0"/>
              <a:t> =&gt; « que du trouble shooting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Objectif </a:t>
            </a:r>
            <a:r>
              <a:rPr lang="fr-FR" sz="2000" dirty="0" err="1" smtClean="0"/>
              <a:t>cté</a:t>
            </a:r>
            <a:r>
              <a:rPr lang="fr-FR" sz="2000" dirty="0" smtClean="0"/>
              <a:t> de direction 2020 n’a pas été fait … versus charge de travail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Comment s’adapter de période de « disette » à période de « trop plein » ? … faire évoluer les habitudes ?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12 problématiques par jours plus complexe qu’une par jour … comment fluidifier ? Peut-on fluidifier ?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335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715796" y="1179509"/>
            <a:ext cx="4777957" cy="4336597"/>
            <a:chOff x="152400" y="489857"/>
            <a:chExt cx="6204857" cy="6041572"/>
          </a:xfrm>
        </p:grpSpPr>
        <p:sp>
          <p:nvSpPr>
            <p:cNvPr id="9" name="Rectangle 8"/>
            <p:cNvSpPr/>
            <p:nvPr/>
          </p:nvSpPr>
          <p:spPr>
            <a:xfrm>
              <a:off x="152400" y="489857"/>
              <a:ext cx="6204857" cy="60415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45483" y="674914"/>
              <a:ext cx="5650517" cy="5616114"/>
              <a:chOff x="336626" y="7895"/>
              <a:chExt cx="6933330" cy="6860076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00000">
                <a:off x="5611760" y="5293379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500000">
                <a:off x="5611945" y="1057428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100000">
                <a:off x="1434359" y="1048429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00000">
                <a:off x="1408081" y="5255995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89769" y="3139831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348070" y="3089889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3288914" y="6092942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8914" y="7895"/>
                <a:ext cx="1068744" cy="775029"/>
              </a:xfrm>
              <a:prstGeom prst="rect">
                <a:avLst/>
              </a:prstGeom>
            </p:spPr>
          </p:pic>
          <p:grpSp>
            <p:nvGrpSpPr>
              <p:cNvPr id="5" name="Groupe 4"/>
              <p:cNvGrpSpPr/>
              <p:nvPr/>
            </p:nvGrpSpPr>
            <p:grpSpPr>
              <a:xfrm>
                <a:off x="1172756" y="685801"/>
                <a:ext cx="5261082" cy="5268762"/>
                <a:chOff x="3242400" y="345440"/>
                <a:chExt cx="5881223" cy="5881221"/>
              </a:xfrm>
            </p:grpSpPr>
            <p:sp>
              <p:nvSpPr>
                <p:cNvPr id="4" name="Arc plein 3"/>
                <p:cNvSpPr/>
                <p:nvPr/>
              </p:nvSpPr>
              <p:spPr>
                <a:xfrm>
                  <a:off x="3242400" y="345440"/>
                  <a:ext cx="5881223" cy="5881221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 flip="none" rotWithShape="1">
                  <a:gsLst>
                    <a:gs pos="0">
                      <a:srgbClr val="002060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5157813" y="920530"/>
                  <a:ext cx="2150752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COMPRENDRE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e 6"/>
              <p:cNvGrpSpPr/>
              <p:nvPr/>
            </p:nvGrpSpPr>
            <p:grpSpPr>
              <a:xfrm>
                <a:off x="1172756" y="1000292"/>
                <a:ext cx="5261082" cy="5268762"/>
                <a:chOff x="3242400" y="659931"/>
                <a:chExt cx="5881223" cy="5881221"/>
              </a:xfrm>
            </p:grpSpPr>
            <p:sp>
              <p:nvSpPr>
                <p:cNvPr id="13" name="Arc plein 12"/>
                <p:cNvSpPr/>
                <p:nvPr/>
              </p:nvSpPr>
              <p:spPr>
                <a:xfrm flipV="1">
                  <a:off x="3242400" y="659931"/>
                  <a:ext cx="5881223" cy="5881221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>
                  <a:gsLst>
                    <a:gs pos="56000">
                      <a:srgbClr val="FF0000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5457136" y="5458998"/>
                  <a:ext cx="1555677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RYTHMER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oupe 5"/>
              <p:cNvGrpSpPr/>
              <p:nvPr/>
            </p:nvGrpSpPr>
            <p:grpSpPr>
              <a:xfrm>
                <a:off x="1312529" y="843047"/>
                <a:ext cx="5306949" cy="5268762"/>
                <a:chOff x="3382173" y="502686"/>
                <a:chExt cx="5932500" cy="5881221"/>
              </a:xfrm>
            </p:grpSpPr>
            <p:sp>
              <p:nvSpPr>
                <p:cNvPr id="11" name="Arc plein 10"/>
                <p:cNvSpPr/>
                <p:nvPr/>
              </p:nvSpPr>
              <p:spPr>
                <a:xfrm rot="5400000">
                  <a:off x="3382174" y="502685"/>
                  <a:ext cx="5881221" cy="5881223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>
                  <a:gsLst>
                    <a:gs pos="77000">
                      <a:schemeClr val="accent6">
                        <a:lumMod val="75000"/>
                      </a:schemeClr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7610182" y="3219105"/>
                  <a:ext cx="1704491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MOBILISER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oupe 7"/>
              <p:cNvGrpSpPr/>
              <p:nvPr/>
            </p:nvGrpSpPr>
            <p:grpSpPr>
              <a:xfrm>
                <a:off x="1032982" y="843047"/>
                <a:ext cx="5261082" cy="5268762"/>
                <a:chOff x="3102626" y="502686"/>
                <a:chExt cx="5881223" cy="5881221"/>
              </a:xfr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12" name="Arc plein 11"/>
                <p:cNvSpPr/>
                <p:nvPr/>
              </p:nvSpPr>
              <p:spPr>
                <a:xfrm rot="16200000">
                  <a:off x="3102627" y="502685"/>
                  <a:ext cx="5881221" cy="5881223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3106118" y="3214325"/>
                  <a:ext cx="1513197" cy="50358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OUTILLER</a:t>
                  </a:r>
                  <a:endParaRPr lang="fr-FR" b="1" dirty="0"/>
                </a:p>
              </p:txBody>
            </p:sp>
          </p:grpSp>
          <p:grpSp>
            <p:nvGrpSpPr>
              <p:cNvPr id="2" name="Groupe 1"/>
              <p:cNvGrpSpPr/>
              <p:nvPr/>
            </p:nvGrpSpPr>
            <p:grpSpPr>
              <a:xfrm>
                <a:off x="2388506" y="2057400"/>
                <a:ext cx="2796340" cy="2821027"/>
                <a:chOff x="4635646" y="1872466"/>
                <a:chExt cx="3075018" cy="3109962"/>
              </a:xfrm>
            </p:grpSpPr>
            <p:sp>
              <p:nvSpPr>
                <p:cNvPr id="14" name="Ellipse 13"/>
                <p:cNvSpPr/>
                <p:nvPr/>
              </p:nvSpPr>
              <p:spPr>
                <a:xfrm>
                  <a:off x="4635646" y="1872466"/>
                  <a:ext cx="3075018" cy="3109962"/>
                </a:xfrm>
                <a:prstGeom prst="ellipse">
                  <a:avLst/>
                </a:prstGeom>
                <a:gradFill>
                  <a:gsLst>
                    <a:gs pos="41000">
                      <a:srgbClr val="FFFF00"/>
                    </a:gs>
                    <a:gs pos="100000">
                      <a:schemeClr val="bg1"/>
                    </a:gs>
                    <a:gs pos="75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5279322" y="3196614"/>
                  <a:ext cx="1871381" cy="497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HUMANISER</a:t>
                  </a:r>
                  <a:endParaRPr lang="fr-FR" b="1" dirty="0"/>
                </a:p>
              </p:txBody>
            </p:sp>
          </p:grpSp>
        </p:grpSp>
      </p:grpSp>
      <p:sp>
        <p:nvSpPr>
          <p:cNvPr id="33" name="ZoneTexte 32"/>
          <p:cNvSpPr txBox="1"/>
          <p:nvPr/>
        </p:nvSpPr>
        <p:spPr>
          <a:xfrm>
            <a:off x="3820623" y="-19974"/>
            <a:ext cx="4568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3473BA"/>
                </a:solidFill>
              </a:rPr>
              <a:t>Les </a:t>
            </a:r>
            <a:r>
              <a:rPr lang="fr-FR" sz="6000" dirty="0">
                <a:solidFill>
                  <a:srgbClr val="3473BA"/>
                </a:solidFill>
                <a:latin typeface="Bradley Hand ITC" panose="03070402050302030203" pitchFamily="66" charset="0"/>
              </a:rPr>
              <a:t>5</a:t>
            </a:r>
            <a:r>
              <a:rPr lang="fr-FR" sz="3600" dirty="0" smtClean="0">
                <a:solidFill>
                  <a:srgbClr val="3473BA"/>
                </a:solidFill>
              </a:rPr>
              <a:t> Points Cardinaux</a:t>
            </a:r>
            <a:endParaRPr lang="fr-FR" sz="36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987092" y="5785661"/>
            <a:ext cx="631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3473BA"/>
                </a:solidFill>
              </a:rPr>
              <a:t>Une boussole organisationnelle !</a:t>
            </a:r>
            <a:endParaRPr lang="fr-FR" sz="36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20196" y="1282486"/>
            <a:ext cx="4777957" cy="4336597"/>
            <a:chOff x="152400" y="489857"/>
            <a:chExt cx="6204857" cy="6041572"/>
          </a:xfrm>
        </p:grpSpPr>
        <p:sp>
          <p:nvSpPr>
            <p:cNvPr id="9" name="Rectangle 8"/>
            <p:cNvSpPr/>
            <p:nvPr/>
          </p:nvSpPr>
          <p:spPr>
            <a:xfrm>
              <a:off x="152400" y="489857"/>
              <a:ext cx="6204857" cy="60415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45483" y="674914"/>
              <a:ext cx="5650517" cy="5616114"/>
              <a:chOff x="336626" y="7895"/>
              <a:chExt cx="6933330" cy="6860076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00000">
                <a:off x="5611760" y="5293379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500000">
                <a:off x="5611945" y="1057428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100000">
                <a:off x="1434359" y="1048429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00000">
                <a:off x="1408081" y="5255995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89769" y="3139831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348070" y="3089889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3288914" y="6092942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8914" y="7895"/>
                <a:ext cx="1068744" cy="775029"/>
              </a:xfrm>
              <a:prstGeom prst="rect">
                <a:avLst/>
              </a:prstGeom>
            </p:spPr>
          </p:pic>
          <p:grpSp>
            <p:nvGrpSpPr>
              <p:cNvPr id="5" name="Groupe 4"/>
              <p:cNvGrpSpPr/>
              <p:nvPr/>
            </p:nvGrpSpPr>
            <p:grpSpPr>
              <a:xfrm>
                <a:off x="1172756" y="685801"/>
                <a:ext cx="5261082" cy="5268762"/>
                <a:chOff x="3242400" y="345440"/>
                <a:chExt cx="5881223" cy="5881221"/>
              </a:xfrm>
            </p:grpSpPr>
            <p:sp>
              <p:nvSpPr>
                <p:cNvPr id="4" name="Arc plein 3"/>
                <p:cNvSpPr/>
                <p:nvPr/>
              </p:nvSpPr>
              <p:spPr>
                <a:xfrm>
                  <a:off x="3242400" y="345440"/>
                  <a:ext cx="5881223" cy="5881221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 flip="none" rotWithShape="1">
                  <a:gsLst>
                    <a:gs pos="0">
                      <a:srgbClr val="002060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5157813" y="920530"/>
                  <a:ext cx="2150752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COMPRENDRE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e 6"/>
              <p:cNvGrpSpPr/>
              <p:nvPr/>
            </p:nvGrpSpPr>
            <p:grpSpPr>
              <a:xfrm>
                <a:off x="1172756" y="1000292"/>
                <a:ext cx="5261082" cy="5268762"/>
                <a:chOff x="3242400" y="659931"/>
                <a:chExt cx="5881223" cy="5881221"/>
              </a:xfrm>
            </p:grpSpPr>
            <p:sp>
              <p:nvSpPr>
                <p:cNvPr id="13" name="Arc plein 12"/>
                <p:cNvSpPr/>
                <p:nvPr/>
              </p:nvSpPr>
              <p:spPr>
                <a:xfrm flipV="1">
                  <a:off x="3242400" y="659931"/>
                  <a:ext cx="5881223" cy="5881221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>
                  <a:gsLst>
                    <a:gs pos="56000">
                      <a:srgbClr val="FF0000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5457136" y="5458998"/>
                  <a:ext cx="1555677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RYTHMER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oupe 5"/>
              <p:cNvGrpSpPr/>
              <p:nvPr/>
            </p:nvGrpSpPr>
            <p:grpSpPr>
              <a:xfrm>
                <a:off x="1312529" y="843047"/>
                <a:ext cx="5306949" cy="5268762"/>
                <a:chOff x="3382173" y="502686"/>
                <a:chExt cx="5932500" cy="5881221"/>
              </a:xfrm>
            </p:grpSpPr>
            <p:sp>
              <p:nvSpPr>
                <p:cNvPr id="11" name="Arc plein 10"/>
                <p:cNvSpPr/>
                <p:nvPr/>
              </p:nvSpPr>
              <p:spPr>
                <a:xfrm rot="5400000">
                  <a:off x="3382174" y="502685"/>
                  <a:ext cx="5881221" cy="5881223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>
                  <a:gsLst>
                    <a:gs pos="77000">
                      <a:schemeClr val="accent6">
                        <a:lumMod val="75000"/>
                      </a:schemeClr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7610182" y="3219105"/>
                  <a:ext cx="1704491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MOBILISER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oupe 7"/>
              <p:cNvGrpSpPr/>
              <p:nvPr/>
            </p:nvGrpSpPr>
            <p:grpSpPr>
              <a:xfrm>
                <a:off x="1032982" y="843047"/>
                <a:ext cx="5261082" cy="5268762"/>
                <a:chOff x="3102626" y="502686"/>
                <a:chExt cx="5881223" cy="5881221"/>
              </a:xfr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12" name="Arc plein 11"/>
                <p:cNvSpPr/>
                <p:nvPr/>
              </p:nvSpPr>
              <p:spPr>
                <a:xfrm rot="16200000">
                  <a:off x="3102627" y="502685"/>
                  <a:ext cx="5881221" cy="5881223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3106118" y="3214325"/>
                  <a:ext cx="1513197" cy="50358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OUTILLER</a:t>
                  </a:r>
                  <a:endParaRPr lang="fr-FR" b="1" dirty="0"/>
                </a:p>
              </p:txBody>
            </p:sp>
          </p:grpSp>
          <p:grpSp>
            <p:nvGrpSpPr>
              <p:cNvPr id="2" name="Groupe 1"/>
              <p:cNvGrpSpPr/>
              <p:nvPr/>
            </p:nvGrpSpPr>
            <p:grpSpPr>
              <a:xfrm>
                <a:off x="2388506" y="2057400"/>
                <a:ext cx="2796340" cy="2821027"/>
                <a:chOff x="4635646" y="1872466"/>
                <a:chExt cx="3075018" cy="3109962"/>
              </a:xfrm>
            </p:grpSpPr>
            <p:sp>
              <p:nvSpPr>
                <p:cNvPr id="14" name="Ellipse 13"/>
                <p:cNvSpPr/>
                <p:nvPr/>
              </p:nvSpPr>
              <p:spPr>
                <a:xfrm>
                  <a:off x="4635646" y="1872466"/>
                  <a:ext cx="3075018" cy="3109962"/>
                </a:xfrm>
                <a:prstGeom prst="ellipse">
                  <a:avLst/>
                </a:prstGeom>
                <a:gradFill>
                  <a:gsLst>
                    <a:gs pos="41000">
                      <a:srgbClr val="FFFF00"/>
                    </a:gs>
                    <a:gs pos="100000">
                      <a:schemeClr val="bg1"/>
                    </a:gs>
                    <a:gs pos="75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5279322" y="3196614"/>
                  <a:ext cx="1871381" cy="497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HUMANISER</a:t>
                  </a:r>
                  <a:endParaRPr lang="fr-FR" b="1" dirty="0"/>
                </a:p>
              </p:txBody>
            </p:sp>
          </p:grpSp>
        </p:grpSp>
      </p:grpSp>
      <p:sp>
        <p:nvSpPr>
          <p:cNvPr id="33" name="ZoneTexte 32"/>
          <p:cNvSpPr txBox="1"/>
          <p:nvPr/>
        </p:nvSpPr>
        <p:spPr>
          <a:xfrm>
            <a:off x="925023" y="83003"/>
            <a:ext cx="4568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3473BA"/>
                </a:solidFill>
              </a:rPr>
              <a:t>Les </a:t>
            </a:r>
            <a:r>
              <a:rPr lang="fr-FR" sz="6000" dirty="0">
                <a:solidFill>
                  <a:srgbClr val="3473BA"/>
                </a:solidFill>
                <a:latin typeface="Bradley Hand ITC" panose="03070402050302030203" pitchFamily="66" charset="0"/>
              </a:rPr>
              <a:t>5</a:t>
            </a:r>
            <a:r>
              <a:rPr lang="fr-FR" sz="3600" dirty="0" smtClean="0">
                <a:solidFill>
                  <a:srgbClr val="3473BA"/>
                </a:solidFill>
              </a:rPr>
              <a:t> Points Cardinaux</a:t>
            </a:r>
            <a:endParaRPr lang="fr-FR" sz="36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1492" y="5888638"/>
            <a:ext cx="631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3473BA"/>
                </a:solidFill>
              </a:rPr>
              <a:t>Une boussole organisationnelle !</a:t>
            </a:r>
            <a:endParaRPr lang="fr-FR" sz="36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6630497" y="171450"/>
            <a:ext cx="4845703" cy="6531716"/>
            <a:chOff x="6459729" y="133632"/>
            <a:chExt cx="5043487" cy="683623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9254" y="133632"/>
              <a:ext cx="5029200" cy="22479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9729" y="2371410"/>
              <a:ext cx="5029200" cy="162877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9729" y="3989899"/>
              <a:ext cx="5029200" cy="79057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1943" y="4751899"/>
              <a:ext cx="5000625" cy="1038225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4491" y="5750666"/>
              <a:ext cx="5038725" cy="1219200"/>
            </a:xfrm>
            <a:prstGeom prst="rect">
              <a:avLst/>
            </a:prstGeom>
          </p:spPr>
        </p:pic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039912" y="380631"/>
            <a:ext cx="3107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3473BA"/>
                </a:solidFill>
              </a:rPr>
              <a:t>Eclairages </a:t>
            </a:r>
            <a:endParaRPr lang="fr-FR" sz="54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1562100" y="2009775"/>
            <a:ext cx="800100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14625" y="2026949"/>
            <a:ext cx="607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Gallup – L’engagement des salariés</a:t>
            </a:r>
            <a:endParaRPr lang="fr-FR" sz="3200" b="1" dirty="0"/>
          </a:p>
        </p:txBody>
      </p:sp>
      <p:sp>
        <p:nvSpPr>
          <p:cNvPr id="4" name="Flèche droite 3"/>
          <p:cNvSpPr/>
          <p:nvPr/>
        </p:nvSpPr>
        <p:spPr>
          <a:xfrm>
            <a:off x="1562100" y="3124200"/>
            <a:ext cx="800100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14625" y="3141374"/>
            <a:ext cx="8623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Barnett et Salomon – la difficulté du changement </a:t>
            </a:r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3" y="297237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873526" y="2828571"/>
            <a:ext cx="10662661" cy="9909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6000" b="1" dirty="0" smtClean="0">
                <a:solidFill>
                  <a:srgbClr val="3473BA"/>
                </a:solidFill>
              </a:rPr>
              <a:t>Gallup 2017</a:t>
            </a:r>
            <a:endParaRPr lang="fr-FR" sz="9600" b="1" dirty="0" smtClean="0">
              <a:solidFill>
                <a:srgbClr val="3473BA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4800" dirty="0" smtClean="0">
              <a:solidFill>
                <a:srgbClr val="3473BA"/>
              </a:solidFill>
            </a:endParaRPr>
          </a:p>
          <a:p>
            <a:endParaRPr lang="fr-FR" sz="4000" dirty="0">
              <a:solidFill>
                <a:srgbClr val="3473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38" y="189139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10 %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9625" y="231631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30 %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99613" y="444348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70 %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34425" y="189139"/>
            <a:ext cx="334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473BA"/>
                </a:solidFill>
              </a:rPr>
              <a:t>Gallup 2017 – state of the global </a:t>
            </a:r>
            <a:r>
              <a:rPr lang="fr-FR" sz="1400" dirty="0" err="1" smtClean="0">
                <a:solidFill>
                  <a:srgbClr val="3473BA"/>
                </a:solidFill>
              </a:rPr>
              <a:t>workplace</a:t>
            </a:r>
            <a:endParaRPr lang="fr-FR" sz="1400" dirty="0">
              <a:solidFill>
                <a:srgbClr val="34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38" y="189139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10 %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9625" y="231631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30 %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99613" y="444348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70 %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66" y="427612"/>
            <a:ext cx="2528677" cy="16502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115086" y="991115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25 %      65%</a:t>
            </a:r>
            <a:endParaRPr lang="fr-FR" sz="2800" i="1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34425" y="189139"/>
            <a:ext cx="334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473BA"/>
                </a:solidFill>
              </a:rPr>
              <a:t>Gallup 2017 – state of the global </a:t>
            </a:r>
            <a:r>
              <a:rPr lang="fr-FR" sz="1400" dirty="0" err="1" smtClean="0">
                <a:solidFill>
                  <a:srgbClr val="3473BA"/>
                </a:solidFill>
              </a:rPr>
              <a:t>workplace</a:t>
            </a:r>
            <a:endParaRPr lang="fr-FR" sz="1400" dirty="0">
              <a:solidFill>
                <a:srgbClr val="34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38" y="189139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10 %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9625" y="231631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30 %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99613" y="444348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70 %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15086" y="991115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25 %      65%</a:t>
            </a:r>
            <a:endParaRPr lang="fr-FR" sz="2800" i="1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1" y="2657918"/>
            <a:ext cx="3097575" cy="16310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734425" y="189139"/>
            <a:ext cx="334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473BA"/>
                </a:solidFill>
              </a:rPr>
              <a:t>Gallup 2017 – state of the global </a:t>
            </a:r>
            <a:r>
              <a:rPr lang="fr-FR" sz="1400" dirty="0" err="1" smtClean="0">
                <a:solidFill>
                  <a:srgbClr val="3473BA"/>
                </a:solidFill>
              </a:rPr>
              <a:t>workplace</a:t>
            </a:r>
            <a:endParaRPr lang="fr-FR" sz="1400" dirty="0">
              <a:solidFill>
                <a:srgbClr val="34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38" y="189139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10 %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9625" y="231631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30 %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99613" y="4443480"/>
            <a:ext cx="40254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70 %</a:t>
            </a:r>
            <a:endParaRPr lang="fr-FR" sz="13800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115086" y="991115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>
                <a:solidFill>
                  <a:srgbClr val="3473BA"/>
                </a:solidFill>
                <a:latin typeface="Lato Black" panose="020F0A02020204030203" pitchFamily="34" charset="0"/>
              </a:rPr>
              <a:t>25 %      65%</a:t>
            </a:r>
            <a:endParaRPr lang="fr-FR" sz="2800" i="1" dirty="0">
              <a:solidFill>
                <a:srgbClr val="3473BA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022574" y="4658451"/>
            <a:ext cx="2473834" cy="1974516"/>
            <a:chOff x="4751702" y="4532301"/>
            <a:chExt cx="2718202" cy="2163106"/>
          </a:xfrm>
        </p:grpSpPr>
        <p:sp>
          <p:nvSpPr>
            <p:cNvPr id="11" name="Rectangle 10"/>
            <p:cNvSpPr/>
            <p:nvPr/>
          </p:nvSpPr>
          <p:spPr>
            <a:xfrm>
              <a:off x="4751702" y="4532301"/>
              <a:ext cx="2718202" cy="21631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473BA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242" y="4605170"/>
              <a:ext cx="2678662" cy="2017367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8734425" y="189139"/>
            <a:ext cx="334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473BA"/>
                </a:solidFill>
              </a:rPr>
              <a:t>Gallup 2017 – state of the global </a:t>
            </a:r>
            <a:r>
              <a:rPr lang="fr-FR" sz="1400" dirty="0" err="1" smtClean="0">
                <a:solidFill>
                  <a:srgbClr val="3473BA"/>
                </a:solidFill>
              </a:rPr>
              <a:t>workplace</a:t>
            </a:r>
            <a:endParaRPr lang="fr-FR" sz="1400" dirty="0">
              <a:solidFill>
                <a:srgbClr val="34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16458" y="319850"/>
            <a:ext cx="99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u="sng" dirty="0" smtClean="0">
                <a:solidFill>
                  <a:srgbClr val="3473BA"/>
                </a:solidFill>
              </a:rPr>
              <a:t>Engagement des salariés – quelles forces / quelles difficultés / quels besoins ??</a:t>
            </a:r>
            <a:endParaRPr lang="fr-FR" sz="24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33052" y="1051722"/>
            <a:ext cx="3342587" cy="6863417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Difficultés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Effet </a:t>
            </a:r>
            <a:r>
              <a:rPr lang="fr-FR" sz="2000" b="1" dirty="0" err="1" smtClean="0"/>
              <a:t>Covid</a:t>
            </a:r>
            <a:r>
              <a:rPr lang="fr-FR" sz="2000" b="1" dirty="0" smtClean="0"/>
              <a:t> … dur quand même et tire un peu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Parfois trop engagés car peut être frustré quand remarque</a:t>
            </a: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2" y="111123"/>
            <a:ext cx="933450" cy="9334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7078" y="1051723"/>
            <a:ext cx="3342587" cy="7786747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Tous très engagés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On s’entend bien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A tous niveau tous très engagés … même </a:t>
            </a:r>
            <a:r>
              <a:rPr lang="fr-FR" sz="2000" b="1" dirty="0" err="1" smtClean="0"/>
              <a:t>Covid</a:t>
            </a:r>
            <a:r>
              <a:rPr lang="fr-FR" sz="2000" b="1" dirty="0" smtClean="0"/>
              <a:t> a permis de voir avec qui on peut ‘partir à la guerre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485620" y="1056303"/>
            <a:ext cx="3342587" cy="6863417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Besoins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/>
              <a:t>Comment mettre plus de liant et travailler de manière plus apaisée tous ensemble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2214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chemin horizontal 12"/>
          <p:cNvSpPr/>
          <p:nvPr/>
        </p:nvSpPr>
        <p:spPr>
          <a:xfrm>
            <a:off x="4095750" y="3086101"/>
            <a:ext cx="4067175" cy="1423986"/>
          </a:xfrm>
          <a:prstGeom prst="horizontalScroll">
            <a:avLst/>
          </a:prstGeom>
          <a:solidFill>
            <a:srgbClr val="3473BA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473BA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111"/>
            <a:ext cx="12192000" cy="1523889"/>
            <a:chOff x="0" y="438261"/>
            <a:chExt cx="12192000" cy="1628775"/>
          </a:xfrm>
        </p:grpSpPr>
        <p:sp>
          <p:nvSpPr>
            <p:cNvPr id="10" name="Rectangle 9"/>
            <p:cNvSpPr/>
            <p:nvPr/>
          </p:nvSpPr>
          <p:spPr>
            <a:xfrm>
              <a:off x="0" y="438261"/>
              <a:ext cx="12192000" cy="1628775"/>
            </a:xfrm>
            <a:prstGeom prst="rect">
              <a:avLst/>
            </a:prstGeom>
            <a:solidFill>
              <a:srgbClr val="3473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15987" y="529373"/>
              <a:ext cx="67512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 smtClean="0">
                  <a:solidFill>
                    <a:schemeClr val="bg1"/>
                  </a:solidFill>
                </a:rPr>
                <a:t>Les </a:t>
              </a:r>
              <a:r>
                <a:rPr lang="fr-FR" sz="8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5</a:t>
              </a:r>
              <a:r>
                <a:rPr lang="fr-FR" sz="5400" dirty="0" smtClean="0">
                  <a:solidFill>
                    <a:schemeClr val="bg1"/>
                  </a:solidFill>
                </a:rPr>
                <a:t> Points Cardinaux</a:t>
              </a:r>
              <a:endParaRPr lang="fr-FR" sz="5400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562241" y="3448795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3473BA"/>
                </a:solidFill>
                <a:latin typeface="Bradley Hand ITC" panose="03070402050302030203" pitchFamily="66" charset="0"/>
              </a:rPr>
              <a:t>SESSION 1</a:t>
            </a:r>
            <a:endParaRPr lang="fr-FR" sz="4400" b="1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3" y="297237"/>
            <a:ext cx="933450" cy="933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2" y="268662"/>
            <a:ext cx="1733544" cy="9867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45822" y="454182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26/10/2020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5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873526" y="2323747"/>
            <a:ext cx="10662661" cy="21625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3473BA"/>
                </a:solidFill>
              </a:rPr>
              <a:t>La confiance que les employés font à leur management est </a:t>
            </a:r>
            <a:r>
              <a:rPr lang="fr-FR" sz="4400" b="1" dirty="0" smtClean="0">
                <a:solidFill>
                  <a:srgbClr val="FFC000"/>
                </a:solidFill>
              </a:rPr>
              <a:t>source forte d’avantage concurrentiel </a:t>
            </a:r>
            <a:r>
              <a:rPr lang="fr-FR" sz="4400" b="1" dirty="0" smtClean="0">
                <a:solidFill>
                  <a:srgbClr val="3473BA"/>
                </a:solidFill>
              </a:rPr>
              <a:t>des entreprises</a:t>
            </a:r>
            <a:endParaRPr lang="fr-FR" sz="7200" b="1" dirty="0" smtClean="0">
              <a:solidFill>
                <a:srgbClr val="3473BA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75672" y="5101389"/>
            <a:ext cx="465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3473BA"/>
                </a:solidFill>
              </a:rPr>
              <a:t>Carvalho et </a:t>
            </a:r>
            <a:r>
              <a:rPr lang="fr-FR" i="1" dirty="0" err="1">
                <a:solidFill>
                  <a:srgbClr val="3473BA"/>
                </a:solidFill>
              </a:rPr>
              <a:t>Aréal</a:t>
            </a:r>
            <a:r>
              <a:rPr lang="fr-FR" i="1" dirty="0">
                <a:solidFill>
                  <a:srgbClr val="3473BA"/>
                </a:solidFill>
              </a:rPr>
              <a:t> </a:t>
            </a:r>
            <a:r>
              <a:rPr lang="fr-FR" i="1" dirty="0" smtClean="0">
                <a:solidFill>
                  <a:srgbClr val="3473BA"/>
                </a:solidFill>
              </a:rPr>
              <a:t>– Great places to </a:t>
            </a:r>
            <a:r>
              <a:rPr lang="fr-FR" i="1" dirty="0" err="1" smtClean="0">
                <a:solidFill>
                  <a:srgbClr val="3473BA"/>
                </a:solidFill>
              </a:rPr>
              <a:t>work</a:t>
            </a:r>
            <a:r>
              <a:rPr lang="fr-FR" i="1" dirty="0" smtClean="0">
                <a:solidFill>
                  <a:srgbClr val="3473BA"/>
                </a:solidFill>
              </a:rPr>
              <a:t> - 2015 </a:t>
            </a:r>
            <a:endParaRPr lang="fr-FR" i="1" dirty="0">
              <a:solidFill>
                <a:srgbClr val="3473BA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873526" y="2828571"/>
            <a:ext cx="10662661" cy="9909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6000" b="1" dirty="0" smtClean="0">
                <a:solidFill>
                  <a:srgbClr val="3473BA"/>
                </a:solidFill>
              </a:rPr>
              <a:t>Barnett &amp; Salomon 2012</a:t>
            </a:r>
            <a:endParaRPr lang="fr-FR" sz="9600" b="1" dirty="0" smtClean="0">
              <a:solidFill>
                <a:srgbClr val="3473BA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4800" dirty="0" smtClean="0">
              <a:solidFill>
                <a:srgbClr val="3473BA"/>
              </a:solidFill>
            </a:endParaRPr>
          </a:p>
          <a:p>
            <a:endParaRPr lang="fr-FR" sz="4000" dirty="0">
              <a:solidFill>
                <a:srgbClr val="3473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0714" y="217714"/>
            <a:ext cx="9535886" cy="664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42" y="2376781"/>
            <a:ext cx="9144000" cy="448121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797326" y="1271591"/>
            <a:ext cx="10662661" cy="8051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3200" b="1" dirty="0" smtClean="0">
                <a:solidFill>
                  <a:srgbClr val="3473BA"/>
                </a:solidFill>
              </a:rPr>
              <a:t>Engagement Humain et rentabilité</a:t>
            </a:r>
            <a:endParaRPr lang="fr-FR" sz="5400" b="1" dirty="0" smtClean="0">
              <a:solidFill>
                <a:srgbClr val="3473BA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3600" dirty="0" smtClean="0">
              <a:solidFill>
                <a:srgbClr val="3473BA"/>
              </a:solidFill>
            </a:endParaRPr>
          </a:p>
          <a:p>
            <a:endParaRPr lang="fr-FR" dirty="0">
              <a:solidFill>
                <a:srgbClr val="3473B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1350" y="2524125"/>
            <a:ext cx="7372350" cy="3381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143250" y="2524125"/>
            <a:ext cx="0" cy="3381375"/>
          </a:xfrm>
          <a:prstGeom prst="straightConnector1">
            <a:avLst/>
          </a:prstGeom>
          <a:ln w="63500" cmpd="dbl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636295" y="2050177"/>
            <a:ext cx="1414913" cy="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97326" y="127985"/>
            <a:ext cx="10662661" cy="738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3473BA"/>
                </a:solidFill>
              </a:rPr>
              <a:t>La difficulté d’agir !</a:t>
            </a:r>
            <a:endParaRPr lang="fr-FR" sz="7200" b="1" dirty="0" smtClean="0">
              <a:solidFill>
                <a:srgbClr val="3473BA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endParaRPr lang="fr-FR" sz="3600" dirty="0" smtClean="0">
              <a:solidFill>
                <a:srgbClr val="3473BA"/>
              </a:solidFill>
            </a:endParaRPr>
          </a:p>
          <a:p>
            <a:endParaRPr lang="fr-FR" dirty="0">
              <a:solidFill>
                <a:srgbClr val="3473BA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0714" y="217714"/>
            <a:ext cx="9535886" cy="664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42" y="2068781"/>
            <a:ext cx="9144000" cy="4481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1350" y="2216125"/>
            <a:ext cx="7372350" cy="3381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143250" y="2216125"/>
            <a:ext cx="0" cy="3381375"/>
          </a:xfrm>
          <a:prstGeom prst="straightConnector1">
            <a:avLst/>
          </a:prstGeom>
          <a:ln w="63500" cmpd="sng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152775" y="5616550"/>
            <a:ext cx="7339692" cy="9526"/>
          </a:xfrm>
          <a:prstGeom prst="straightConnector1">
            <a:avLst/>
          </a:prstGeom>
          <a:ln w="63500" cmpd="sng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97326" y="1271591"/>
            <a:ext cx="10662661" cy="8051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3200" b="1" dirty="0" smtClean="0">
                <a:solidFill>
                  <a:srgbClr val="3473BA"/>
                </a:solidFill>
              </a:rPr>
              <a:t>Engagement Humain et rentabilité</a:t>
            </a:r>
            <a:endParaRPr lang="fr-FR" sz="5400" b="1" dirty="0" smtClean="0">
              <a:solidFill>
                <a:srgbClr val="3473BA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3600" dirty="0" smtClean="0">
              <a:solidFill>
                <a:srgbClr val="3473BA"/>
              </a:solidFill>
            </a:endParaRPr>
          </a:p>
          <a:p>
            <a:endParaRPr lang="fr-FR" dirty="0">
              <a:solidFill>
                <a:srgbClr val="3473BA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97326" y="127985"/>
            <a:ext cx="10662661" cy="738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3473BA"/>
                </a:solidFill>
              </a:rPr>
              <a:t>La difficulté d’agir !</a:t>
            </a:r>
            <a:endParaRPr lang="fr-FR" sz="7200" b="1" dirty="0" smtClean="0">
              <a:solidFill>
                <a:srgbClr val="3473BA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endParaRPr lang="fr-FR" sz="3600" dirty="0" smtClean="0">
              <a:solidFill>
                <a:srgbClr val="3473BA"/>
              </a:solidFill>
            </a:endParaRPr>
          </a:p>
          <a:p>
            <a:endParaRPr lang="fr-FR" dirty="0">
              <a:solidFill>
                <a:srgbClr val="3473BA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0714" y="217714"/>
            <a:ext cx="9535886" cy="664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42" y="2068781"/>
            <a:ext cx="9144000" cy="448121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945236" y="3171236"/>
            <a:ext cx="648072" cy="648072"/>
          </a:xfrm>
          <a:prstGeom prst="ellipse">
            <a:avLst/>
          </a:prstGeom>
          <a:noFill/>
          <a:ln w="28575">
            <a:solidFill>
              <a:srgbClr val="34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9963018" y="2523164"/>
            <a:ext cx="648072" cy="648072"/>
          </a:xfrm>
          <a:prstGeom prst="ellipse">
            <a:avLst/>
          </a:prstGeom>
          <a:noFill/>
          <a:ln w="28575">
            <a:solidFill>
              <a:srgbClr val="34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143250" y="2216125"/>
            <a:ext cx="0" cy="3381375"/>
          </a:xfrm>
          <a:prstGeom prst="straightConnector1">
            <a:avLst/>
          </a:prstGeom>
          <a:ln w="63500" cmpd="sng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152775" y="5616550"/>
            <a:ext cx="7339692" cy="9526"/>
          </a:xfrm>
          <a:prstGeom prst="straightConnector1">
            <a:avLst/>
          </a:prstGeom>
          <a:ln w="63500" cmpd="sng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97326" y="1271591"/>
            <a:ext cx="10662661" cy="8051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3200" b="1" dirty="0" smtClean="0">
                <a:solidFill>
                  <a:srgbClr val="3473BA"/>
                </a:solidFill>
              </a:rPr>
              <a:t>Engagement Humain et rentabilité</a:t>
            </a:r>
            <a:endParaRPr lang="fr-FR" sz="5400" b="1" dirty="0" smtClean="0">
              <a:solidFill>
                <a:srgbClr val="3473BA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3600" dirty="0" smtClean="0">
              <a:solidFill>
                <a:srgbClr val="3473BA"/>
              </a:solidFill>
            </a:endParaRPr>
          </a:p>
          <a:p>
            <a:endParaRPr lang="fr-FR" dirty="0">
              <a:solidFill>
                <a:srgbClr val="3473BA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97326" y="127985"/>
            <a:ext cx="10662661" cy="738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3473BA"/>
                </a:solidFill>
              </a:rPr>
              <a:t>La difficulté d’agir !</a:t>
            </a:r>
            <a:endParaRPr lang="fr-FR" sz="7200" b="1" dirty="0" smtClean="0">
              <a:solidFill>
                <a:srgbClr val="3473BA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endParaRPr lang="fr-FR" sz="3600" dirty="0" smtClean="0">
              <a:solidFill>
                <a:srgbClr val="3473BA"/>
              </a:solidFill>
            </a:endParaRPr>
          </a:p>
          <a:p>
            <a:endParaRPr lang="fr-FR" dirty="0">
              <a:solidFill>
                <a:srgbClr val="3473BA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360714" y="217714"/>
            <a:ext cx="9535886" cy="664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929430" y="836713"/>
            <a:ext cx="11905108" cy="6021287"/>
            <a:chOff x="-627228" y="836712"/>
            <a:chExt cx="11905108" cy="6021287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76780"/>
              <a:ext cx="9144000" cy="4481219"/>
            </a:xfrm>
            <a:prstGeom prst="rect">
              <a:avLst/>
            </a:prstGeom>
          </p:spPr>
        </p:pic>
        <p:sp>
          <p:nvSpPr>
            <p:cNvPr id="18" name="Ellipse 17"/>
            <p:cNvSpPr/>
            <p:nvPr/>
          </p:nvSpPr>
          <p:spPr>
            <a:xfrm>
              <a:off x="1475656" y="3501008"/>
              <a:ext cx="648072" cy="648072"/>
            </a:xfrm>
            <a:prstGeom prst="ellipse">
              <a:avLst/>
            </a:prstGeom>
            <a:noFill/>
            <a:ln w="28575">
              <a:solidFill>
                <a:srgbClr val="3473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493438" y="2852936"/>
              <a:ext cx="648072" cy="648072"/>
            </a:xfrm>
            <a:prstGeom prst="ellipse">
              <a:avLst/>
            </a:prstGeom>
            <a:noFill/>
            <a:ln w="28575">
              <a:solidFill>
                <a:srgbClr val="3473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Arc 19"/>
            <p:cNvSpPr/>
            <p:nvPr/>
          </p:nvSpPr>
          <p:spPr>
            <a:xfrm rot="21255999">
              <a:off x="-627228" y="3136834"/>
              <a:ext cx="11905108" cy="3667124"/>
            </a:xfrm>
            <a:prstGeom prst="arc">
              <a:avLst>
                <a:gd name="adj1" fmla="val 12270767"/>
                <a:gd name="adj2" fmla="val 20298262"/>
              </a:avLst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20"/>
            <p:cNvCxnSpPr/>
            <p:nvPr/>
          </p:nvCxnSpPr>
          <p:spPr>
            <a:xfrm flipV="1">
              <a:off x="5076056" y="836712"/>
              <a:ext cx="0" cy="511256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1799692" y="836712"/>
              <a:ext cx="3276364" cy="2988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 flipV="1">
              <a:off x="5076056" y="836712"/>
              <a:ext cx="3741418" cy="2340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2987824" y="836712"/>
              <a:ext cx="2088232" cy="2664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 flipV="1">
              <a:off x="5076056" y="836712"/>
              <a:ext cx="2304256" cy="223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085946" y="836712"/>
              <a:ext cx="981619" cy="2514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 flipV="1">
              <a:off x="5073566" y="836712"/>
              <a:ext cx="1115616" cy="223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riangle isocèle 27"/>
            <p:cNvSpPr/>
            <p:nvPr/>
          </p:nvSpPr>
          <p:spPr>
            <a:xfrm>
              <a:off x="4085946" y="5085184"/>
              <a:ext cx="1998222" cy="8640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24" y="258670"/>
            <a:ext cx="2077156" cy="2077156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3190875" y="2524125"/>
            <a:ext cx="0" cy="3381375"/>
          </a:xfrm>
          <a:prstGeom prst="straightConnector1">
            <a:avLst/>
          </a:prstGeom>
          <a:ln w="63500" cmpd="sng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200400" y="5924550"/>
            <a:ext cx="7339692" cy="9526"/>
          </a:xfrm>
          <a:prstGeom prst="straightConnector1">
            <a:avLst/>
          </a:prstGeom>
          <a:ln w="63500" cmpd="sng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988" y="250508"/>
            <a:ext cx="2266852" cy="20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34678" y="316238"/>
            <a:ext cx="520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u="sng" dirty="0" smtClean="0">
                <a:solidFill>
                  <a:srgbClr val="3473BA"/>
                </a:solidFill>
              </a:rPr>
              <a:t>Barnett et Salomon – Quid chez </a:t>
            </a:r>
            <a:r>
              <a:rPr lang="fr-FR" sz="2200" i="1" u="sng" dirty="0" err="1" smtClean="0">
                <a:solidFill>
                  <a:srgbClr val="3473BA"/>
                </a:solidFill>
              </a:rPr>
              <a:t>Airinspace</a:t>
            </a:r>
            <a:r>
              <a:rPr lang="fr-FR" sz="2200" i="1" u="sng" dirty="0" smtClean="0">
                <a:solidFill>
                  <a:srgbClr val="3473BA"/>
                </a:solidFill>
              </a:rPr>
              <a:t> ?</a:t>
            </a:r>
            <a:endParaRPr lang="fr-FR" sz="22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678" y="1164787"/>
            <a:ext cx="5575234" cy="5632311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On est finalement au milieu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Comment changer soi même </a:t>
            </a:r>
            <a:r>
              <a:rPr lang="fr-FR" sz="2000" dirty="0" err="1" smtClean="0"/>
              <a:t>ussi</a:t>
            </a:r>
            <a:r>
              <a:rPr lang="fr-FR" sz="2000" dirty="0" smtClean="0"/>
              <a:t> sans se planter =&gt; communication pour changer tous sans se planter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Attention à ne pas « devenir un mouton » et « abattre » sans réfléchir aux conséquences de ce qu’on met en place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 notion de « </a:t>
            </a:r>
            <a:r>
              <a:rPr lang="fr-FR" sz="2000" dirty="0" err="1" smtClean="0"/>
              <a:t>stuck</a:t>
            </a:r>
            <a:r>
              <a:rPr lang="fr-FR" sz="2000" dirty="0" smtClean="0"/>
              <a:t> in the middle » … comment justement réussir ensemble à aller du bon côté et plus loin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Savoir avoir une bonne perception de ce qu’est son entreprise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Dans cette période difficile … être capable de bouger … de faire des erreurs et de corriger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Historiquement fort engagement dans l’entreprise … mais cette période aura </a:t>
            </a:r>
            <a:r>
              <a:rPr lang="fr-FR" sz="2000" dirty="0" err="1" smtClean="0"/>
              <a:t>permi</a:t>
            </a:r>
            <a:r>
              <a:rPr lang="fr-FR" sz="2000" dirty="0" smtClean="0"/>
              <a:t> d’aller assez fort à droit de la courbe … </a:t>
            </a:r>
            <a:r>
              <a:rPr lang="fr-FR" sz="2000" dirty="0" err="1" smtClean="0"/>
              <a:t>avce</a:t>
            </a:r>
            <a:r>
              <a:rPr lang="fr-FR" sz="2000" dirty="0" smtClean="0"/>
              <a:t> </a:t>
            </a:r>
            <a:r>
              <a:rPr lang="fr-FR" sz="2000" dirty="0" err="1" smtClean="0"/>
              <a:t>bcp</a:t>
            </a:r>
            <a:r>
              <a:rPr lang="fr-FR" sz="2000" dirty="0"/>
              <a:t> </a:t>
            </a:r>
            <a:r>
              <a:rPr lang="fr-FR" sz="2000" dirty="0" smtClean="0"/>
              <a:t>plus encore d’engagement …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2" y="111123"/>
            <a:ext cx="933450" cy="933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57364" y="1164787"/>
            <a:ext cx="5797213" cy="5940088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On a pu douter de l’entreprise et de nous même mais on a passé un vrai cap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 question qui reste c’est comment faire en sorte que ce pic d’énergie qu’on a mis on va la maintenir et surtout sans douter que chacun joue son rôle … sans défaut d ‘engagement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Grosse reconnaissance de cette capacité à aller à droite de la courbe !!!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Maintenant fluidifier ?! Organiser / des règles et une organisation pour ne pas tomber et au contraire consolider cette capacité d’adaptation qu’on a eu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Comme t s’adapter … forcément il y a des déstabilisations …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57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chemin horizontal 12"/>
          <p:cNvSpPr/>
          <p:nvPr/>
        </p:nvSpPr>
        <p:spPr>
          <a:xfrm>
            <a:off x="4095750" y="3086101"/>
            <a:ext cx="4067175" cy="1423986"/>
          </a:xfrm>
          <a:prstGeom prst="horizontalScroll">
            <a:avLst/>
          </a:prstGeom>
          <a:solidFill>
            <a:srgbClr val="3473BA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473BA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111"/>
            <a:ext cx="12192000" cy="1523889"/>
            <a:chOff x="0" y="438261"/>
            <a:chExt cx="12192000" cy="1628775"/>
          </a:xfrm>
        </p:grpSpPr>
        <p:sp>
          <p:nvSpPr>
            <p:cNvPr id="10" name="Rectangle 9"/>
            <p:cNvSpPr/>
            <p:nvPr/>
          </p:nvSpPr>
          <p:spPr>
            <a:xfrm>
              <a:off x="0" y="438261"/>
              <a:ext cx="12192000" cy="1628775"/>
            </a:xfrm>
            <a:prstGeom prst="rect">
              <a:avLst/>
            </a:prstGeom>
            <a:solidFill>
              <a:srgbClr val="3473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15987" y="529373"/>
              <a:ext cx="67512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 smtClean="0">
                  <a:solidFill>
                    <a:schemeClr val="bg1"/>
                  </a:solidFill>
                </a:rPr>
                <a:t>Les </a:t>
              </a:r>
              <a:r>
                <a:rPr lang="fr-FR" sz="8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5</a:t>
              </a:r>
              <a:r>
                <a:rPr lang="fr-FR" sz="5400" dirty="0" smtClean="0">
                  <a:solidFill>
                    <a:schemeClr val="bg1"/>
                  </a:solidFill>
                </a:rPr>
                <a:t> Points Cardinaux</a:t>
              </a:r>
              <a:endParaRPr lang="fr-FR" sz="5400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562241" y="3448795"/>
            <a:ext cx="3177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3473BA"/>
                </a:solidFill>
                <a:latin typeface="Bradley Hand ITC" panose="03070402050302030203" pitchFamily="66" charset="0"/>
              </a:rPr>
              <a:t>SESSION 2</a:t>
            </a:r>
            <a:endParaRPr lang="fr-FR" sz="4400" b="1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3" y="297237"/>
            <a:ext cx="933450" cy="933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2" y="268662"/>
            <a:ext cx="1733544" cy="9867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45822" y="4541825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O2/11/2020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9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498133" y="2541057"/>
            <a:ext cx="4379025" cy="3973231"/>
            <a:chOff x="2403930" y="198770"/>
            <a:chExt cx="7094779" cy="6531247"/>
          </a:xfrm>
        </p:grpSpPr>
        <p:sp>
          <p:nvSpPr>
            <p:cNvPr id="36" name="Rectangle 35"/>
            <p:cNvSpPr/>
            <p:nvPr/>
          </p:nvSpPr>
          <p:spPr>
            <a:xfrm>
              <a:off x="2782958" y="198770"/>
              <a:ext cx="6281530" cy="6507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3264408" y="714117"/>
              <a:ext cx="5376672" cy="5596220"/>
              <a:chOff x="3264408" y="714117"/>
              <a:chExt cx="5376672" cy="5596220"/>
            </a:xfrm>
          </p:grpSpPr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4408" y="714117"/>
                <a:ext cx="5376672" cy="55962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39" name="Ellipse 38"/>
              <p:cNvSpPr/>
              <p:nvPr/>
            </p:nvSpPr>
            <p:spPr>
              <a:xfrm>
                <a:off x="3986784" y="1546267"/>
                <a:ext cx="3931920" cy="3931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/>
              </a:p>
            </p:txBody>
          </p:sp>
        </p:grpSp>
        <p:cxnSp>
          <p:nvCxnSpPr>
            <p:cNvPr id="40" name="Connecteur droit avec flèche 39"/>
            <p:cNvCxnSpPr/>
            <p:nvPr/>
          </p:nvCxnSpPr>
          <p:spPr>
            <a:xfrm flipH="1">
              <a:off x="4344384" y="3667067"/>
              <a:ext cx="1495509" cy="10437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H="1" flipV="1">
              <a:off x="4414831" y="2314716"/>
              <a:ext cx="1397523" cy="1144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 flipV="1">
              <a:off x="4818183" y="1916884"/>
              <a:ext cx="1075452" cy="14918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6035040" y="1916884"/>
              <a:ext cx="1107440" cy="14412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6047994" y="2318943"/>
              <a:ext cx="1541526" cy="11298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6100069" y="3652611"/>
              <a:ext cx="1489451" cy="10222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5984280" y="3664131"/>
              <a:ext cx="1157465" cy="14479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e 46"/>
            <p:cNvGrpSpPr/>
            <p:nvPr/>
          </p:nvGrpSpPr>
          <p:grpSpPr>
            <a:xfrm>
              <a:off x="5513832" y="1519061"/>
              <a:ext cx="877824" cy="1882507"/>
              <a:chOff x="5513832" y="1673352"/>
              <a:chExt cx="877824" cy="1728216"/>
            </a:xfrm>
          </p:grpSpPr>
          <p:cxnSp>
            <p:nvCxnSpPr>
              <p:cNvPr id="48" name="Connecteur droit avec flèche 47"/>
              <p:cNvCxnSpPr/>
              <p:nvPr/>
            </p:nvCxnSpPr>
            <p:spPr>
              <a:xfrm flipV="1">
                <a:off x="5952744" y="1673352"/>
                <a:ext cx="0" cy="172821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/>
              <p:cNvSpPr txBox="1"/>
              <p:nvPr/>
            </p:nvSpPr>
            <p:spPr>
              <a:xfrm>
                <a:off x="5513832" y="1984248"/>
                <a:ext cx="877824" cy="3483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 smtClean="0"/>
                  <a:t>5 zéros</a:t>
                </a:r>
                <a:endParaRPr lang="fr-FR" sz="900" dirty="0"/>
              </a:p>
            </p:txBody>
          </p:sp>
        </p:grpSp>
        <p:cxnSp>
          <p:nvCxnSpPr>
            <p:cNvPr id="50" name="Connecteur droit avec flèche 49"/>
            <p:cNvCxnSpPr/>
            <p:nvPr/>
          </p:nvCxnSpPr>
          <p:spPr>
            <a:xfrm flipH="1">
              <a:off x="4709160" y="3674465"/>
              <a:ext cx="1212049" cy="14097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e 50"/>
            <p:cNvGrpSpPr/>
            <p:nvPr/>
          </p:nvGrpSpPr>
          <p:grpSpPr>
            <a:xfrm>
              <a:off x="6025896" y="3558358"/>
              <a:ext cx="1819894" cy="509214"/>
              <a:chOff x="6025896" y="3558358"/>
              <a:chExt cx="1728216" cy="509214"/>
            </a:xfrm>
          </p:grpSpPr>
          <p:cxnSp>
            <p:nvCxnSpPr>
              <p:cNvPr id="52" name="Connecteur droit avec flèche 51"/>
              <p:cNvCxnSpPr/>
              <p:nvPr/>
            </p:nvCxnSpPr>
            <p:spPr>
              <a:xfrm>
                <a:off x="6025896" y="3558358"/>
                <a:ext cx="1728216" cy="50921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6025896" y="3674465"/>
                <a:ext cx="1563624" cy="3035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Activity </a:t>
                </a:r>
                <a:r>
                  <a:rPr lang="fr-FR" sz="600" dirty="0" err="1" smtClean="0"/>
                  <a:t>Based</a:t>
                </a:r>
                <a:r>
                  <a:rPr lang="fr-FR" sz="600" dirty="0" smtClean="0"/>
                  <a:t> </a:t>
                </a:r>
                <a:r>
                  <a:rPr lang="fr-FR" sz="600" dirty="0" err="1" smtClean="0"/>
                  <a:t>Costing</a:t>
                </a:r>
                <a:endParaRPr lang="fr-FR" sz="600" dirty="0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 flipH="1">
              <a:off x="4011973" y="3566079"/>
              <a:ext cx="1884383" cy="509214"/>
              <a:chOff x="6025896" y="3558358"/>
              <a:chExt cx="1728216" cy="509214"/>
            </a:xfrm>
          </p:grpSpPr>
          <p:cxnSp>
            <p:nvCxnSpPr>
              <p:cNvPr id="55" name="Connecteur droit avec flèche 54"/>
              <p:cNvCxnSpPr/>
              <p:nvPr/>
            </p:nvCxnSpPr>
            <p:spPr>
              <a:xfrm>
                <a:off x="6025896" y="3558358"/>
                <a:ext cx="1728216" cy="50921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ZoneTexte 55"/>
              <p:cNvSpPr txBox="1"/>
              <p:nvPr/>
            </p:nvSpPr>
            <p:spPr>
              <a:xfrm>
                <a:off x="6025896" y="3674465"/>
                <a:ext cx="1563624" cy="3035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" dirty="0" err="1" smtClean="0"/>
                  <a:t>Mngt</a:t>
                </a:r>
                <a:r>
                  <a:rPr lang="fr-FR" sz="600" dirty="0" smtClean="0"/>
                  <a:t> motivationnel</a:t>
                </a:r>
                <a:endParaRPr lang="fr-FR" sz="600" dirty="0"/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4992624" y="3714143"/>
              <a:ext cx="1920240" cy="1785898"/>
              <a:chOff x="4992624" y="3714143"/>
              <a:chExt cx="1920240" cy="1699515"/>
            </a:xfrm>
          </p:grpSpPr>
          <p:cxnSp>
            <p:nvCxnSpPr>
              <p:cNvPr id="58" name="Connecteur droit avec flèche 57"/>
              <p:cNvCxnSpPr/>
              <p:nvPr/>
            </p:nvCxnSpPr>
            <p:spPr>
              <a:xfrm>
                <a:off x="5952744" y="3714143"/>
                <a:ext cx="0" cy="169951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/>
              <p:cNvSpPr txBox="1"/>
              <p:nvPr/>
            </p:nvSpPr>
            <p:spPr>
              <a:xfrm>
                <a:off x="4992624" y="4715058"/>
                <a:ext cx="1920240" cy="2888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" dirty="0" smtClean="0"/>
                  <a:t>Total </a:t>
                </a:r>
                <a:r>
                  <a:rPr lang="fr-FR" sz="600" dirty="0" err="1" smtClean="0"/>
                  <a:t>Quality</a:t>
                </a:r>
                <a:r>
                  <a:rPr lang="fr-FR" sz="600" dirty="0" smtClean="0"/>
                  <a:t> Management</a:t>
                </a:r>
                <a:endParaRPr lang="fr-FR" sz="600" dirty="0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6025896" y="2921955"/>
              <a:ext cx="1857570" cy="537581"/>
              <a:chOff x="6025896" y="2921955"/>
              <a:chExt cx="1728216" cy="537581"/>
            </a:xfrm>
          </p:grpSpPr>
          <p:cxnSp>
            <p:nvCxnSpPr>
              <p:cNvPr id="61" name="Connecteur droit avec flèche 60"/>
              <p:cNvCxnSpPr/>
              <p:nvPr/>
            </p:nvCxnSpPr>
            <p:spPr>
              <a:xfrm flipV="1">
                <a:off x="6035040" y="2921955"/>
                <a:ext cx="1684020" cy="53758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6025896" y="3047230"/>
                <a:ext cx="1728216" cy="3035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err="1" smtClean="0"/>
                  <a:t>Mngt</a:t>
                </a:r>
                <a:r>
                  <a:rPr lang="fr-FR" sz="600" dirty="0" smtClean="0"/>
                  <a:t> par les contraintes</a:t>
                </a:r>
                <a:endParaRPr lang="fr-FR" sz="600" dirty="0"/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4052929" y="2858042"/>
              <a:ext cx="1796183" cy="627648"/>
              <a:chOff x="4139765" y="2895397"/>
              <a:chExt cx="1709347" cy="590300"/>
            </a:xfrm>
          </p:grpSpPr>
          <p:cxnSp>
            <p:nvCxnSpPr>
              <p:cNvPr id="64" name="Connecteur droit avec flèche 63"/>
              <p:cNvCxnSpPr/>
              <p:nvPr/>
            </p:nvCxnSpPr>
            <p:spPr>
              <a:xfrm flipH="1" flipV="1">
                <a:off x="4139765" y="2895397"/>
                <a:ext cx="1709347" cy="5903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/>
              <p:cNvSpPr txBox="1"/>
              <p:nvPr/>
            </p:nvSpPr>
            <p:spPr>
              <a:xfrm>
                <a:off x="4588765" y="3027841"/>
                <a:ext cx="714756" cy="3092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 smtClean="0"/>
                  <a:t>Kaizen</a:t>
                </a:r>
                <a:endParaRPr lang="fr-FR" sz="700" dirty="0"/>
              </a:p>
            </p:txBody>
          </p:sp>
        </p:grpSp>
        <p:sp>
          <p:nvSpPr>
            <p:cNvPr id="66" name="ZoneTexte 65"/>
            <p:cNvSpPr txBox="1"/>
            <p:nvPr/>
          </p:nvSpPr>
          <p:spPr>
            <a:xfrm>
              <a:off x="4709159" y="2075126"/>
              <a:ext cx="832103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Six Sigma</a:t>
              </a:r>
              <a:endParaRPr lang="fr-FR" sz="6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5962890" y="2271541"/>
              <a:ext cx="1467611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Lean </a:t>
              </a:r>
              <a:r>
                <a:rPr lang="fr-FR" sz="600" dirty="0" err="1" smtClean="0"/>
                <a:t>manufacturing</a:t>
              </a:r>
              <a:endParaRPr lang="fr-FR" sz="600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5728830" y="4108003"/>
              <a:ext cx="1975105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Les 8 étapes du changement</a:t>
              </a:r>
              <a:endParaRPr lang="fr-FR" sz="60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4426389" y="2458146"/>
              <a:ext cx="1467611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err="1" smtClean="0"/>
                <a:t>Balanced</a:t>
              </a:r>
              <a:r>
                <a:rPr lang="fr-FR" sz="600" dirty="0" smtClean="0"/>
                <a:t> </a:t>
              </a:r>
              <a:r>
                <a:rPr lang="fr-FR" sz="600" dirty="0" err="1" smtClean="0"/>
                <a:t>scorecard</a:t>
              </a:r>
              <a:endParaRPr lang="fr-FR" sz="6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134160" y="2563804"/>
              <a:ext cx="1899666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ISO 9000 / 14000 / 18000 </a:t>
              </a:r>
              <a:endParaRPr lang="fr-FR" sz="600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4344384" y="4198196"/>
              <a:ext cx="1453896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L’Humain au cœur</a:t>
              </a:r>
              <a:endParaRPr lang="fr-FR" sz="6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6232586" y="4316985"/>
              <a:ext cx="1453896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Management Agile</a:t>
              </a:r>
              <a:endParaRPr lang="fr-FR" sz="6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625539" y="212022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817737" y="4194566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2403930" y="4187325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8817737" y="2414758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5625539" y="6350572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403930" y="2352794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3659579" y="670408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7391855" y="739006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3770831" y="5835337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7613775" y="5934915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3332373" y="1728901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3357562" y="4807391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747794" y="1799582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55498" y="4742758"/>
              <a:ext cx="680972" cy="37944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bg1"/>
                  </a:solidFill>
                </a:rPr>
                <a:t>Nord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084064" y="3424052"/>
              <a:ext cx="1732411" cy="30355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Le Bonheur au travail !</a:t>
              </a:r>
              <a:endParaRPr lang="fr-FR" sz="600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4497843" y="4499219"/>
              <a:ext cx="1899666" cy="3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Toyota Production System</a:t>
              </a:r>
              <a:endParaRPr lang="fr-FR" sz="6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666007" y="2549119"/>
            <a:ext cx="5076622" cy="3950954"/>
            <a:chOff x="819869" y="919857"/>
            <a:chExt cx="10519792" cy="5829286"/>
          </a:xfrm>
        </p:grpSpPr>
        <p:grpSp>
          <p:nvGrpSpPr>
            <p:cNvPr id="142" name="Groupe 141"/>
            <p:cNvGrpSpPr/>
            <p:nvPr/>
          </p:nvGrpSpPr>
          <p:grpSpPr>
            <a:xfrm>
              <a:off x="1229633" y="1424885"/>
              <a:ext cx="2320289" cy="1106532"/>
              <a:chOff x="506580" y="1980323"/>
              <a:chExt cx="1911688" cy="1013720"/>
            </a:xfrm>
          </p:grpSpPr>
          <p:pic>
            <p:nvPicPr>
              <p:cNvPr id="143" name="Image 14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580" y="1980323"/>
                <a:ext cx="1911688" cy="1013720"/>
              </a:xfrm>
              <a:prstGeom prst="rect">
                <a:avLst/>
              </a:prstGeom>
            </p:spPr>
          </p:pic>
          <p:pic>
            <p:nvPicPr>
              <p:cNvPr id="144" name="Image 14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578" y="2028565"/>
                <a:ext cx="332008" cy="268854"/>
              </a:xfrm>
              <a:prstGeom prst="rect">
                <a:avLst/>
              </a:prstGeom>
            </p:spPr>
          </p:pic>
          <p:pic>
            <p:nvPicPr>
              <p:cNvPr id="145" name="Image 14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721" y="2083901"/>
                <a:ext cx="332008" cy="268854"/>
              </a:xfrm>
              <a:prstGeom prst="rect">
                <a:avLst/>
              </a:prstGeom>
            </p:spPr>
          </p:pic>
          <p:pic>
            <p:nvPicPr>
              <p:cNvPr id="146" name="Image 14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2730" y="2218329"/>
                <a:ext cx="332008" cy="268854"/>
              </a:xfrm>
              <a:prstGeom prst="rect">
                <a:avLst/>
              </a:prstGeom>
            </p:spPr>
          </p:pic>
          <p:pic>
            <p:nvPicPr>
              <p:cNvPr id="147" name="Image 14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6032" y="2165490"/>
                <a:ext cx="332008" cy="268854"/>
              </a:xfrm>
              <a:prstGeom prst="rect">
                <a:avLst/>
              </a:prstGeom>
            </p:spPr>
          </p:pic>
          <p:pic>
            <p:nvPicPr>
              <p:cNvPr id="148" name="Image 14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22646" y="2083901"/>
                <a:ext cx="332008" cy="268854"/>
              </a:xfrm>
              <a:prstGeom prst="rect">
                <a:avLst/>
              </a:prstGeom>
            </p:spPr>
          </p:pic>
        </p:grpSp>
        <p:grpSp>
          <p:nvGrpSpPr>
            <p:cNvPr id="149" name="Groupe 148"/>
            <p:cNvGrpSpPr/>
            <p:nvPr/>
          </p:nvGrpSpPr>
          <p:grpSpPr>
            <a:xfrm>
              <a:off x="5038955" y="1403647"/>
              <a:ext cx="2173820" cy="1039873"/>
              <a:chOff x="3645084" y="1960866"/>
              <a:chExt cx="1791012" cy="952652"/>
            </a:xfrm>
          </p:grpSpPr>
          <p:pic>
            <p:nvPicPr>
              <p:cNvPr id="150" name="Image 149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5084" y="1960866"/>
                <a:ext cx="1791012" cy="952652"/>
              </a:xfrm>
              <a:prstGeom prst="rect">
                <a:avLst/>
              </a:prstGeom>
            </p:spPr>
          </p:pic>
          <p:pic>
            <p:nvPicPr>
              <p:cNvPr id="151" name="Image 15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1417">
                <a:off x="3761988" y="2348693"/>
                <a:ext cx="637433" cy="426016"/>
              </a:xfrm>
              <a:prstGeom prst="rect">
                <a:avLst/>
              </a:prstGeom>
            </p:spPr>
          </p:pic>
        </p:grpSp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1311" y="1328871"/>
              <a:ext cx="1917135" cy="1148981"/>
            </a:xfrm>
            <a:prstGeom prst="rect">
              <a:avLst/>
            </a:prstGeom>
          </p:spPr>
        </p:pic>
        <p:pic>
          <p:nvPicPr>
            <p:cNvPr id="153" name="Image 15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986" y="3314078"/>
              <a:ext cx="2203442" cy="1330456"/>
            </a:xfrm>
            <a:prstGeom prst="rect">
              <a:avLst/>
            </a:prstGeom>
          </p:spPr>
        </p:pic>
        <p:sp>
          <p:nvSpPr>
            <p:cNvPr id="154" name="ZoneTexte 153"/>
            <p:cNvSpPr txBox="1"/>
            <p:nvPr/>
          </p:nvSpPr>
          <p:spPr>
            <a:xfrm>
              <a:off x="983445" y="919858"/>
              <a:ext cx="2830795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3473BA"/>
                  </a:solidFill>
                </a:rPr>
                <a:t>Réunions qui dérapent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4878727" y="919858"/>
              <a:ext cx="2505263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err="1" smtClean="0">
                  <a:solidFill>
                    <a:srgbClr val="3473BA"/>
                  </a:solidFill>
                </a:rPr>
                <a:t>Mé</a:t>
              </a:r>
              <a:r>
                <a:rPr lang="fr-FR" sz="1000" dirty="0" smtClean="0">
                  <a:solidFill>
                    <a:srgbClr val="3473BA"/>
                  </a:solidFill>
                </a:rPr>
                <a:t>-communication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sp>
          <p:nvSpPr>
            <p:cNvPr id="156" name="ZoneTexte 155"/>
            <p:cNvSpPr txBox="1"/>
            <p:nvPr/>
          </p:nvSpPr>
          <p:spPr>
            <a:xfrm>
              <a:off x="8562018" y="919857"/>
              <a:ext cx="2375715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3473BA"/>
                  </a:solidFill>
                </a:rPr>
                <a:t>Incompréhensions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sp>
          <p:nvSpPr>
            <p:cNvPr id="157" name="ZoneTexte 156"/>
            <p:cNvSpPr txBox="1"/>
            <p:nvPr/>
          </p:nvSpPr>
          <p:spPr>
            <a:xfrm>
              <a:off x="949419" y="2860122"/>
              <a:ext cx="3113141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3473BA"/>
                  </a:solidFill>
                </a:rPr>
                <a:t>Problèmes jamais résolus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8160085" y="2860122"/>
              <a:ext cx="3179576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3473BA"/>
                  </a:solidFill>
                </a:rPr>
                <a:t>Consignes non respectées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pic>
          <p:nvPicPr>
            <p:cNvPr id="159" name="Image 15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549" y="5296316"/>
              <a:ext cx="3130631" cy="1253770"/>
            </a:xfrm>
            <a:prstGeom prst="rect">
              <a:avLst/>
            </a:prstGeom>
          </p:spPr>
        </p:pic>
        <p:pic>
          <p:nvPicPr>
            <p:cNvPr id="160" name="Image 15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354" y="5395696"/>
              <a:ext cx="961387" cy="863257"/>
            </a:xfrm>
            <a:prstGeom prst="rect">
              <a:avLst/>
            </a:prstGeom>
          </p:spPr>
        </p:pic>
        <p:pic>
          <p:nvPicPr>
            <p:cNvPr id="161" name="Image 16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647" y="5223428"/>
              <a:ext cx="2336128" cy="1399545"/>
            </a:xfrm>
            <a:prstGeom prst="rect">
              <a:avLst/>
            </a:prstGeom>
          </p:spPr>
        </p:pic>
        <p:sp>
          <p:nvSpPr>
            <p:cNvPr id="162" name="ZoneTexte 161"/>
            <p:cNvSpPr txBox="1"/>
            <p:nvPr/>
          </p:nvSpPr>
          <p:spPr>
            <a:xfrm>
              <a:off x="8446683" y="4801375"/>
              <a:ext cx="2777647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err="1" smtClean="0">
                  <a:solidFill>
                    <a:srgbClr val="3473BA"/>
                  </a:solidFill>
                </a:rPr>
                <a:t>Gaches</a:t>
              </a:r>
              <a:r>
                <a:rPr lang="fr-FR" sz="1000" dirty="0" smtClean="0">
                  <a:solidFill>
                    <a:srgbClr val="3473BA"/>
                  </a:solidFill>
                </a:rPr>
                <a:t> / VA négatives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pic>
          <p:nvPicPr>
            <p:cNvPr id="163" name="Image 16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469" y="3221410"/>
              <a:ext cx="3020816" cy="1358361"/>
            </a:xfrm>
            <a:prstGeom prst="rect">
              <a:avLst/>
            </a:prstGeom>
          </p:spPr>
        </p:pic>
        <p:sp>
          <p:nvSpPr>
            <p:cNvPr id="164" name="ZoneTexte 163"/>
            <p:cNvSpPr txBox="1"/>
            <p:nvPr/>
          </p:nvSpPr>
          <p:spPr>
            <a:xfrm>
              <a:off x="4554261" y="4811348"/>
              <a:ext cx="3202828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3473BA"/>
                  </a:solidFill>
                </a:rPr>
                <a:t>Projets / Qualité dérapent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pic>
          <p:nvPicPr>
            <p:cNvPr id="165" name="Image 164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57" y="3314078"/>
              <a:ext cx="2096797" cy="1253218"/>
            </a:xfrm>
            <a:prstGeom prst="rect">
              <a:avLst/>
            </a:prstGeom>
          </p:spPr>
        </p:pic>
        <p:sp>
          <p:nvSpPr>
            <p:cNvPr id="166" name="ZoneTexte 165"/>
            <p:cNvSpPr txBox="1"/>
            <p:nvPr/>
          </p:nvSpPr>
          <p:spPr>
            <a:xfrm>
              <a:off x="4480741" y="2860122"/>
              <a:ext cx="3339022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3473BA"/>
                  </a:solidFill>
                </a:rPr>
                <a:t>Traitement pompier des </a:t>
              </a:r>
              <a:r>
                <a:rPr lang="fr-FR" sz="1000" dirty="0" err="1" smtClean="0">
                  <a:solidFill>
                    <a:srgbClr val="3473BA"/>
                  </a:solidFill>
                </a:rPr>
                <a:t>pb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633" y="5296316"/>
              <a:ext cx="2423171" cy="1452827"/>
            </a:xfrm>
            <a:prstGeom prst="rect">
              <a:avLst/>
            </a:prstGeom>
          </p:spPr>
        </p:pic>
        <p:sp>
          <p:nvSpPr>
            <p:cNvPr id="168" name="ZoneTexte 167"/>
            <p:cNvSpPr txBox="1"/>
            <p:nvPr/>
          </p:nvSpPr>
          <p:spPr>
            <a:xfrm>
              <a:off x="819869" y="4817536"/>
              <a:ext cx="3242691" cy="363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3473BA"/>
                  </a:solidFill>
                </a:rPr>
                <a:t>Désengagement / burnout</a:t>
              </a:r>
              <a:endParaRPr lang="fr-FR" sz="1000" dirty="0">
                <a:solidFill>
                  <a:srgbClr val="3473BA"/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548862" y="159570"/>
            <a:ext cx="4523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Vous vous rappelez ?</a:t>
            </a:r>
            <a:endParaRPr lang="fr-FR" sz="4000" dirty="0"/>
          </a:p>
        </p:txBody>
      </p:sp>
      <p:sp>
        <p:nvSpPr>
          <p:cNvPr id="169" name="ZoneTexte 168"/>
          <p:cNvSpPr txBox="1"/>
          <p:nvPr/>
        </p:nvSpPr>
        <p:spPr>
          <a:xfrm>
            <a:off x="900314" y="1456944"/>
            <a:ext cx="3615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Multiplicité des consultants</a:t>
            </a:r>
          </a:p>
          <a:p>
            <a:pPr algn="ctr"/>
            <a:r>
              <a:rPr lang="fr-FR" sz="2400" dirty="0" smtClean="0"/>
              <a:t>Multiplicité des efforts</a:t>
            </a:r>
            <a:endParaRPr lang="fr-FR" sz="2400" dirty="0"/>
          </a:p>
        </p:txBody>
      </p:sp>
      <p:sp>
        <p:nvSpPr>
          <p:cNvPr id="170" name="ZoneTexte 169"/>
          <p:cNvSpPr txBox="1"/>
          <p:nvPr/>
        </p:nvSpPr>
        <p:spPr>
          <a:xfrm>
            <a:off x="7528291" y="1462938"/>
            <a:ext cx="3405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Mais dysfonctionnements</a:t>
            </a:r>
          </a:p>
          <a:p>
            <a:pPr algn="ctr"/>
            <a:r>
              <a:rPr lang="fr-FR" sz="2400" dirty="0"/>
              <a:t>q</a:t>
            </a:r>
            <a:r>
              <a:rPr lang="fr-FR" sz="2400" dirty="0" smtClean="0"/>
              <a:t>ui restent</a:t>
            </a:r>
            <a:endParaRPr lang="fr-FR" sz="2400" dirty="0"/>
          </a:p>
        </p:txBody>
      </p:sp>
      <p:sp>
        <p:nvSpPr>
          <p:cNvPr id="171" name="Flèche droite rayée 170"/>
          <p:cNvSpPr/>
          <p:nvPr/>
        </p:nvSpPr>
        <p:spPr>
          <a:xfrm>
            <a:off x="5387284" y="1528980"/>
            <a:ext cx="847024" cy="686924"/>
          </a:xfrm>
          <a:prstGeom prst="stripedRightArrow">
            <a:avLst/>
          </a:prstGeom>
          <a:solidFill>
            <a:srgbClr val="347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51" y="887848"/>
            <a:ext cx="3285799" cy="2462638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5912087" y="580833"/>
            <a:ext cx="5625629" cy="5499016"/>
            <a:chOff x="6266046" y="580833"/>
            <a:chExt cx="5625629" cy="5499016"/>
          </a:xfrm>
        </p:grpSpPr>
        <p:grpSp>
          <p:nvGrpSpPr>
            <p:cNvPr id="4" name="Groupe 3"/>
            <p:cNvGrpSpPr/>
            <p:nvPr/>
          </p:nvGrpSpPr>
          <p:grpSpPr>
            <a:xfrm>
              <a:off x="6266046" y="580833"/>
              <a:ext cx="5625629" cy="5499016"/>
              <a:chOff x="2667533" y="-2991"/>
              <a:chExt cx="6933330" cy="686007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00000">
                <a:off x="7942667" y="5282493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3500000">
                <a:off x="7942852" y="1046542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100000">
                <a:off x="3765266" y="1037543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700000">
                <a:off x="3738988" y="5245109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520676" y="3216033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8678977" y="3079003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>
                <a:off x="5619821" y="6082056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9821" y="-2991"/>
                <a:ext cx="1068744" cy="775029"/>
              </a:xfrm>
              <a:prstGeom prst="rect">
                <a:avLst/>
              </a:prstGeom>
            </p:spPr>
          </p:pic>
        </p:grpSp>
        <p:sp>
          <p:nvSpPr>
            <p:cNvPr id="13" name="Arc plein 12"/>
            <p:cNvSpPr/>
            <p:nvPr/>
          </p:nvSpPr>
          <p:spPr>
            <a:xfrm>
              <a:off x="6924620" y="1115513"/>
              <a:ext cx="4308482" cy="4264877"/>
            </a:xfrm>
            <a:prstGeom prst="blockArc">
              <a:avLst>
                <a:gd name="adj1" fmla="val 13400891"/>
                <a:gd name="adj2" fmla="val 19004444"/>
                <a:gd name="adj3" fmla="val 26087"/>
              </a:avLst>
            </a:prstGeom>
            <a:gradFill flip="none" rotWithShape="1">
              <a:gsLst>
                <a:gs pos="0">
                  <a:srgbClr val="002060"/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Arc plein 13"/>
            <p:cNvSpPr/>
            <p:nvPr/>
          </p:nvSpPr>
          <p:spPr>
            <a:xfrm rot="5400000">
              <a:off x="7048818" y="1207739"/>
              <a:ext cx="4264877" cy="4308482"/>
            </a:xfrm>
            <a:prstGeom prst="blockArc">
              <a:avLst>
                <a:gd name="adj1" fmla="val 13400891"/>
                <a:gd name="adj2" fmla="val 19004444"/>
                <a:gd name="adj3" fmla="val 26087"/>
              </a:avLst>
            </a:prstGeom>
            <a:gradFill>
              <a:gsLst>
                <a:gs pos="77000">
                  <a:schemeClr val="accent6">
                    <a:lumMod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Arc plein 14"/>
            <p:cNvSpPr/>
            <p:nvPr/>
          </p:nvSpPr>
          <p:spPr>
            <a:xfrm rot="16200000">
              <a:off x="6844027" y="1207739"/>
              <a:ext cx="4264877" cy="4308482"/>
            </a:xfrm>
            <a:prstGeom prst="blockArc">
              <a:avLst>
                <a:gd name="adj1" fmla="val 13400891"/>
                <a:gd name="adj2" fmla="val 19004444"/>
                <a:gd name="adj3" fmla="val 26087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Arc plein 15"/>
            <p:cNvSpPr/>
            <p:nvPr/>
          </p:nvSpPr>
          <p:spPr>
            <a:xfrm flipV="1">
              <a:off x="6924620" y="1343572"/>
              <a:ext cx="4308482" cy="4264877"/>
            </a:xfrm>
            <a:prstGeom prst="blockArc">
              <a:avLst>
                <a:gd name="adj1" fmla="val 13400891"/>
                <a:gd name="adj2" fmla="val 19004444"/>
                <a:gd name="adj3" fmla="val 26087"/>
              </a:avLst>
            </a:prstGeom>
            <a:gradFill>
              <a:gsLst>
                <a:gs pos="56000">
                  <a:srgbClr val="FF0000"/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699585" y="1527276"/>
              <a:ext cx="562740" cy="267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NORD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785502" y="4841051"/>
              <a:ext cx="432389" cy="267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SUD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565454" y="3247951"/>
              <a:ext cx="377431" cy="267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EST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035047" y="3252188"/>
              <a:ext cx="601728" cy="267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OUEST</a:t>
              </a:r>
              <a:endParaRPr lang="fr-FR" b="1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591329" y="2222863"/>
            <a:ext cx="2252705" cy="2255247"/>
            <a:chOff x="4635646" y="1872466"/>
            <a:chExt cx="3075018" cy="3109962"/>
          </a:xfrm>
        </p:grpSpPr>
        <p:sp>
          <p:nvSpPr>
            <p:cNvPr id="22" name="Ellipse 21"/>
            <p:cNvSpPr/>
            <p:nvPr/>
          </p:nvSpPr>
          <p:spPr>
            <a:xfrm>
              <a:off x="4635646" y="1872466"/>
              <a:ext cx="3075018" cy="3109962"/>
            </a:xfrm>
            <a:prstGeom prst="ellipse">
              <a:avLst/>
            </a:prstGeom>
            <a:gradFill>
              <a:gsLst>
                <a:gs pos="41000">
                  <a:srgbClr val="FFFF00"/>
                </a:gs>
                <a:gs pos="100000">
                  <a:schemeClr val="bg1"/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83228" y="3242780"/>
              <a:ext cx="926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CENTRE</a:t>
              </a:r>
              <a:endParaRPr lang="fr-FR" b="1" dirty="0"/>
            </a:p>
          </p:txBody>
        </p:sp>
      </p:grpSp>
      <p:pic>
        <p:nvPicPr>
          <p:cNvPr id="1026" name="Picture 2" descr="Compas de Relèvement Iris 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7" y="3900174"/>
            <a:ext cx="2980461" cy="25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111"/>
            <a:ext cx="12192000" cy="1523889"/>
            <a:chOff x="0" y="438261"/>
            <a:chExt cx="12192000" cy="1628775"/>
          </a:xfrm>
        </p:grpSpPr>
        <p:sp>
          <p:nvSpPr>
            <p:cNvPr id="10" name="Rectangle 9"/>
            <p:cNvSpPr/>
            <p:nvPr/>
          </p:nvSpPr>
          <p:spPr>
            <a:xfrm>
              <a:off x="0" y="438261"/>
              <a:ext cx="12192000" cy="1628775"/>
            </a:xfrm>
            <a:prstGeom prst="rect">
              <a:avLst/>
            </a:prstGeom>
            <a:solidFill>
              <a:srgbClr val="3473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15987" y="529373"/>
              <a:ext cx="67512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 smtClean="0">
                  <a:solidFill>
                    <a:schemeClr val="bg1"/>
                  </a:solidFill>
                </a:rPr>
                <a:t>Les </a:t>
              </a:r>
              <a:r>
                <a:rPr lang="fr-FR" sz="8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5</a:t>
              </a:r>
              <a:r>
                <a:rPr lang="fr-FR" sz="5400" dirty="0" smtClean="0">
                  <a:solidFill>
                    <a:schemeClr val="bg1"/>
                  </a:solidFill>
                </a:rPr>
                <a:t> Points Cardinaux</a:t>
              </a:r>
              <a:endParaRPr lang="fr-FR" sz="5400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Flèche droite 1"/>
          <p:cNvSpPr/>
          <p:nvPr/>
        </p:nvSpPr>
        <p:spPr>
          <a:xfrm>
            <a:off x="885825" y="2533650"/>
            <a:ext cx="800100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38350" y="2550824"/>
            <a:ext cx="968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Proposer les bases d’une culture managériale commune</a:t>
            </a:r>
            <a:endParaRPr lang="fr-FR" sz="3200" b="1" dirty="0"/>
          </a:p>
        </p:txBody>
      </p:sp>
      <p:sp>
        <p:nvSpPr>
          <p:cNvPr id="4" name="Flèche droite 3"/>
          <p:cNvSpPr/>
          <p:nvPr/>
        </p:nvSpPr>
        <p:spPr>
          <a:xfrm>
            <a:off x="885825" y="3648075"/>
            <a:ext cx="800100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38350" y="3665249"/>
            <a:ext cx="8128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Partager des outils organisationnels référencés</a:t>
            </a:r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3" y="297237"/>
            <a:ext cx="933450" cy="933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2" y="268662"/>
            <a:ext cx="1733544" cy="9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3715796" y="1179509"/>
            <a:ext cx="4777957" cy="4503536"/>
            <a:chOff x="3715796" y="1179509"/>
            <a:chExt cx="4777957" cy="4336597"/>
          </a:xfrm>
        </p:grpSpPr>
        <p:sp>
          <p:nvSpPr>
            <p:cNvPr id="9" name="Rectangle 8"/>
            <p:cNvSpPr/>
            <p:nvPr/>
          </p:nvSpPr>
          <p:spPr>
            <a:xfrm>
              <a:off x="3715796" y="1179509"/>
              <a:ext cx="4777957" cy="43365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7251955" y="4418266"/>
              <a:ext cx="376584" cy="38620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00000">
              <a:off x="7264051" y="1915961"/>
              <a:ext cx="352624" cy="4124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100000">
              <a:off x="4630376" y="1923794"/>
              <a:ext cx="376584" cy="386207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00000">
              <a:off x="4625865" y="4383177"/>
              <a:ext cx="352624" cy="41245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870655" y="3137297"/>
              <a:ext cx="628029" cy="48637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735372" y="3107950"/>
              <a:ext cx="628029" cy="48637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794224" y="4888116"/>
              <a:ext cx="670703" cy="455432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4224" y="1312342"/>
              <a:ext cx="670703" cy="455432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4466204" y="1710702"/>
              <a:ext cx="3301656" cy="3096098"/>
              <a:chOff x="3242400" y="345440"/>
              <a:chExt cx="5881223" cy="5881221"/>
            </a:xfrm>
          </p:grpSpPr>
          <p:sp>
            <p:nvSpPr>
              <p:cNvPr id="4" name="Arc plein 3"/>
              <p:cNvSpPr/>
              <p:nvPr/>
            </p:nvSpPr>
            <p:spPr>
              <a:xfrm>
                <a:off x="3242400" y="345440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827897" y="919688"/>
                <a:ext cx="2150751" cy="5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COMPRENDRE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4466204" y="1895507"/>
              <a:ext cx="3301656" cy="3096098"/>
              <a:chOff x="3242400" y="659931"/>
              <a:chExt cx="5881223" cy="5881221"/>
            </a:xfrm>
          </p:grpSpPr>
          <p:sp>
            <p:nvSpPr>
              <p:cNvPr id="13" name="Arc plein 12"/>
              <p:cNvSpPr/>
              <p:nvPr/>
            </p:nvSpPr>
            <p:spPr>
              <a:xfrm flipV="1">
                <a:off x="3242400" y="659931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56000">
                    <a:srgbClr val="FF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255791" y="5454709"/>
                <a:ext cx="1555678" cy="5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RYTHMER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4553920" y="1803105"/>
              <a:ext cx="3328691" cy="3096098"/>
              <a:chOff x="3382173" y="502686"/>
              <a:chExt cx="5929383" cy="5881221"/>
            </a:xfrm>
          </p:grpSpPr>
          <p:sp>
            <p:nvSpPr>
              <p:cNvPr id="11" name="Arc plein 10"/>
              <p:cNvSpPr/>
              <p:nvPr/>
            </p:nvSpPr>
            <p:spPr>
              <a:xfrm rot="5400000">
                <a:off x="3382174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77000">
                    <a:schemeClr val="accent6">
                      <a:lumMod val="75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607064" y="3127603"/>
                <a:ext cx="1704492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MOBILISER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4253608" y="1803105"/>
              <a:ext cx="3426534" cy="3096098"/>
              <a:chOff x="2880181" y="502686"/>
              <a:chExt cx="6103668" cy="5881221"/>
            </a:xfr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12" name="Arc plein 11"/>
              <p:cNvSpPr/>
              <p:nvPr/>
            </p:nvSpPr>
            <p:spPr>
              <a:xfrm rot="16200000">
                <a:off x="3102627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2880181" y="3194530"/>
                <a:ext cx="1513198" cy="50358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OUTILLER</a:t>
                </a:r>
                <a:endParaRPr lang="fr-FR" b="1" dirty="0"/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5238994" y="2516698"/>
            <a:ext cx="1754877" cy="1760334"/>
            <a:chOff x="4635646" y="1872466"/>
            <a:chExt cx="3075018" cy="3109962"/>
          </a:xfrm>
        </p:grpSpPr>
        <p:sp>
          <p:nvSpPr>
            <p:cNvPr id="14" name="Ellipse 13"/>
            <p:cNvSpPr/>
            <p:nvPr/>
          </p:nvSpPr>
          <p:spPr>
            <a:xfrm>
              <a:off x="4635646" y="1872466"/>
              <a:ext cx="3075018" cy="3109962"/>
            </a:xfrm>
            <a:prstGeom prst="ellipse">
              <a:avLst/>
            </a:prstGeom>
            <a:gradFill>
              <a:gsLst>
                <a:gs pos="41000">
                  <a:srgbClr val="FFFF00"/>
                </a:gs>
                <a:gs pos="100000">
                  <a:schemeClr val="bg1"/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024871" y="3200049"/>
              <a:ext cx="1871380" cy="497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HUMANISER</a:t>
              </a:r>
              <a:endParaRPr lang="fr-FR" b="1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3088146" y="-123075"/>
            <a:ext cx="6033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3473BA"/>
                </a:solidFill>
              </a:rPr>
              <a:t>Les </a:t>
            </a:r>
            <a:r>
              <a:rPr lang="fr-FR" sz="8000" dirty="0">
                <a:solidFill>
                  <a:srgbClr val="3473BA"/>
                </a:solidFill>
                <a:latin typeface="Bradley Hand ITC" panose="03070402050302030203" pitchFamily="66" charset="0"/>
              </a:rPr>
              <a:t>5</a:t>
            </a:r>
            <a:r>
              <a:rPr lang="fr-FR" sz="4800" dirty="0" smtClean="0">
                <a:solidFill>
                  <a:srgbClr val="3473BA"/>
                </a:solidFill>
              </a:rPr>
              <a:t> Points Cardinaux</a:t>
            </a:r>
            <a:endParaRPr lang="fr-FR" sz="48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987092" y="5785661"/>
            <a:ext cx="631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3473BA"/>
                </a:solidFill>
              </a:rPr>
              <a:t>Une boussole organisationnelle !</a:t>
            </a:r>
            <a:endParaRPr lang="fr-FR" sz="36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89857"/>
            <a:ext cx="6204857" cy="604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4744605" y="5001962"/>
            <a:ext cx="489048" cy="5380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0000">
            <a:off x="4743650" y="1535343"/>
            <a:ext cx="491261" cy="5356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340112" y="1526764"/>
            <a:ext cx="489048" cy="53804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317590" y="4972569"/>
            <a:ext cx="491261" cy="53562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3827" y="3240354"/>
            <a:ext cx="874945" cy="63163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42712" y="3199468"/>
            <a:ext cx="874945" cy="63163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851535" y="5656538"/>
            <a:ext cx="871004" cy="63449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535" y="674914"/>
            <a:ext cx="871004" cy="63449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126911" y="1229893"/>
            <a:ext cx="4287670" cy="4313359"/>
            <a:chOff x="3242400" y="345440"/>
            <a:chExt cx="5881223" cy="5881221"/>
          </a:xfrm>
        </p:grpSpPr>
        <p:sp>
          <p:nvSpPr>
            <p:cNvPr id="4" name="Arc plein 3"/>
            <p:cNvSpPr/>
            <p:nvPr/>
          </p:nvSpPr>
          <p:spPr>
            <a:xfrm>
              <a:off x="3242400" y="345440"/>
              <a:ext cx="5881223" cy="5881221"/>
            </a:xfrm>
            <a:prstGeom prst="blockArc">
              <a:avLst>
                <a:gd name="adj1" fmla="val 13400891"/>
                <a:gd name="adj2" fmla="val 19004444"/>
                <a:gd name="adj3" fmla="val 26087"/>
              </a:avLst>
            </a:prstGeom>
            <a:gradFill flip="none" rotWithShape="1">
              <a:gsLst>
                <a:gs pos="0">
                  <a:srgbClr val="002060"/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157813" y="920530"/>
              <a:ext cx="2150752" cy="503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COMPRENDRE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Ellipse 13"/>
          <p:cNvSpPr/>
          <p:nvPr/>
        </p:nvSpPr>
        <p:spPr>
          <a:xfrm>
            <a:off x="2117722" y="2352775"/>
            <a:ext cx="2278958" cy="2309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626087" y="1393231"/>
            <a:ext cx="5314121" cy="8051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000" b="1" dirty="0" smtClean="0">
                <a:solidFill>
                  <a:srgbClr val="9DC3E6"/>
                </a:solidFill>
              </a:rPr>
              <a:t>Ce qui permet d’agir</a:t>
            </a:r>
            <a:endParaRPr lang="fr-FR" sz="6600" b="1" dirty="0" smtClean="0">
              <a:solidFill>
                <a:srgbClr val="9DC3E6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3200" dirty="0" smtClean="0">
              <a:solidFill>
                <a:srgbClr val="9DC3E6"/>
              </a:solidFill>
            </a:endParaRPr>
          </a:p>
          <a:p>
            <a:endParaRPr lang="fr-FR" sz="2400" dirty="0">
              <a:solidFill>
                <a:srgbClr val="9DC3E6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7687"/>
            <a:ext cx="933450" cy="9334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629525" y="3305175"/>
            <a:ext cx="415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Parler le même langage exemple Voile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629525" y="3768091"/>
            <a:ext cx="352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Sortir des fantasmes exemple YR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0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405499" y="2683850"/>
            <a:ext cx="286129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Entreprises</a:t>
            </a:r>
          </a:p>
          <a:p>
            <a:pPr algn="ctr"/>
            <a:r>
              <a:rPr lang="fr-FR" sz="1200" dirty="0" smtClean="0"/>
              <a:t>(transformation de MP et de travail</a:t>
            </a:r>
          </a:p>
          <a:p>
            <a:pPr algn="ctr"/>
            <a:r>
              <a:rPr lang="fr-FR" sz="1200" dirty="0" smtClean="0"/>
              <a:t>en produits et services)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851749" y="4287169"/>
            <a:ext cx="232230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473BA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Banques</a:t>
            </a:r>
          </a:p>
          <a:p>
            <a:r>
              <a:rPr lang="fr-FR" dirty="0" smtClean="0"/>
              <a:t>Institutions financières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20327" y="4697971"/>
            <a:ext cx="16323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Salariés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58662" y="4697970"/>
            <a:ext cx="461665" cy="18678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473BA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Ménages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326" y="5820093"/>
            <a:ext cx="163237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473BA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Consommateur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326" y="5450761"/>
            <a:ext cx="1632370" cy="371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Contribuable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20325" y="5067303"/>
            <a:ext cx="16323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Assuré social</a:t>
            </a:r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8157589" y="3237848"/>
            <a:ext cx="2246599" cy="738664"/>
            <a:chOff x="7575826" y="1944325"/>
            <a:chExt cx="2246599" cy="738664"/>
          </a:xfrm>
          <a:solidFill>
            <a:schemeClr val="bg1">
              <a:lumMod val="85000"/>
            </a:schemeClr>
          </a:solidFill>
        </p:grpSpPr>
        <p:sp>
          <p:nvSpPr>
            <p:cNvPr id="9" name="ZoneTexte 8"/>
            <p:cNvSpPr txBox="1"/>
            <p:nvPr/>
          </p:nvSpPr>
          <p:spPr>
            <a:xfrm>
              <a:off x="7575826" y="1944325"/>
              <a:ext cx="2246599" cy="369332"/>
            </a:xfrm>
            <a:prstGeom prst="rect">
              <a:avLst/>
            </a:prstGeom>
            <a:grpFill/>
            <a:ln>
              <a:solidFill>
                <a:srgbClr val="3473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Etat et administration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575826" y="2313657"/>
              <a:ext cx="2246599" cy="369332"/>
            </a:xfrm>
            <a:prstGeom prst="rect">
              <a:avLst/>
            </a:prstGeom>
            <a:grpFill/>
            <a:ln>
              <a:solidFill>
                <a:srgbClr val="3473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Services publics</a:t>
              </a:r>
              <a:endParaRPr lang="fr-FR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230158" y="6189425"/>
            <a:ext cx="1622538" cy="3763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Epargnant</a:t>
            </a:r>
            <a:endParaRPr lang="fr-FR" dirty="0"/>
          </a:p>
        </p:txBody>
      </p:sp>
      <p:grpSp>
        <p:nvGrpSpPr>
          <p:cNvPr id="29" name="Groupe 28"/>
          <p:cNvGrpSpPr/>
          <p:nvPr/>
        </p:nvGrpSpPr>
        <p:grpSpPr>
          <a:xfrm>
            <a:off x="8157589" y="4668796"/>
            <a:ext cx="2984019" cy="738664"/>
            <a:chOff x="7575826" y="3523108"/>
            <a:chExt cx="2984019" cy="738664"/>
          </a:xfrm>
          <a:solidFill>
            <a:schemeClr val="bg1">
              <a:lumMod val="85000"/>
            </a:schemeClr>
          </a:solidFill>
        </p:grpSpPr>
        <p:sp>
          <p:nvSpPr>
            <p:cNvPr id="17" name="ZoneTexte 16"/>
            <p:cNvSpPr txBox="1"/>
            <p:nvPr/>
          </p:nvSpPr>
          <p:spPr>
            <a:xfrm>
              <a:off x="7575826" y="3523108"/>
              <a:ext cx="2984019" cy="369332"/>
            </a:xfrm>
            <a:prstGeom prst="rect">
              <a:avLst/>
            </a:prstGeom>
            <a:grpFill/>
            <a:ln>
              <a:solidFill>
                <a:srgbClr val="3473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Trésor public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75826" y="3892440"/>
              <a:ext cx="29840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473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Organismes de redistribution</a:t>
              </a:r>
              <a:endParaRPr lang="fr-FR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249233" y="693695"/>
            <a:ext cx="3017565" cy="1114751"/>
            <a:chOff x="492551" y="671667"/>
            <a:chExt cx="3017565" cy="1114751"/>
          </a:xfrm>
        </p:grpSpPr>
        <p:sp>
          <p:nvSpPr>
            <p:cNvPr id="21" name="ZoneTexte 20"/>
            <p:cNvSpPr txBox="1"/>
            <p:nvPr/>
          </p:nvSpPr>
          <p:spPr>
            <a:xfrm>
              <a:off x="905056" y="671667"/>
              <a:ext cx="2605060" cy="3693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3473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Matières premières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92551" y="671667"/>
              <a:ext cx="400110" cy="11147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473BA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 smtClean="0"/>
                <a:t>International</a:t>
              </a:r>
              <a:endParaRPr lang="fr-FR" sz="14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05055" y="1414626"/>
              <a:ext cx="1632370" cy="3717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3473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Services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05054" y="1041000"/>
              <a:ext cx="260506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3473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Produits finis et semi finis</a:t>
              </a:r>
              <a:endParaRPr lang="fr-FR" dirty="0"/>
            </a:p>
          </p:txBody>
        </p:sp>
      </p:grpSp>
      <p:sp>
        <p:nvSpPr>
          <p:cNvPr id="30" name="Ellipse 29"/>
          <p:cNvSpPr/>
          <p:nvPr/>
        </p:nvSpPr>
        <p:spPr>
          <a:xfrm>
            <a:off x="265471" y="2389239"/>
            <a:ext cx="11690555" cy="439501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222364" y="2934725"/>
            <a:ext cx="8115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473BA"/>
                </a:solidFill>
              </a:rPr>
              <a:t>Fr</a:t>
            </a:r>
            <a:r>
              <a:rPr lang="fr-FR" dirty="0" smtClean="0">
                <a:solidFill>
                  <a:schemeClr val="bg1"/>
                </a:solidFill>
              </a:rPr>
              <a:t>an</a:t>
            </a:r>
            <a:r>
              <a:rPr lang="fr-FR" dirty="0" smtClean="0">
                <a:solidFill>
                  <a:srgbClr val="FF0000"/>
                </a:solidFill>
              </a:rPr>
              <a:t>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10463" y="368830"/>
            <a:ext cx="4001730" cy="172696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3794113" y="267818"/>
            <a:ext cx="6320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Inter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405499" y="3422513"/>
            <a:ext cx="1446102" cy="376675"/>
          </a:xfrm>
          <a:prstGeom prst="rect">
            <a:avLst/>
          </a:prstGeom>
          <a:solidFill>
            <a:srgbClr val="EEACEB"/>
          </a:solidFill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Fournisseurs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851601" y="3415731"/>
            <a:ext cx="141519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Clientes</a:t>
            </a:r>
            <a:endParaRPr lang="fr-FR" dirty="0"/>
          </a:p>
        </p:txBody>
      </p:sp>
      <p:cxnSp>
        <p:nvCxnSpPr>
          <p:cNvPr id="38" name="Connecteur en arc 37"/>
          <p:cNvCxnSpPr>
            <a:stCxn id="35" idx="2"/>
            <a:endCxn id="36" idx="2"/>
          </p:cNvCxnSpPr>
          <p:nvPr/>
        </p:nvCxnSpPr>
        <p:spPr>
          <a:xfrm rot="5400000" flipH="1" flipV="1">
            <a:off x="5836812" y="3076801"/>
            <a:ext cx="14125" cy="1430650"/>
          </a:xfrm>
          <a:prstGeom prst="curvedConnector3">
            <a:avLst>
              <a:gd name="adj1" fmla="val -161840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endCxn id="10" idx="0"/>
          </p:cNvCxnSpPr>
          <p:nvPr/>
        </p:nvCxnSpPr>
        <p:spPr>
          <a:xfrm flipH="1">
            <a:off x="6036512" y="3785063"/>
            <a:ext cx="705880" cy="912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945357" y="3813314"/>
            <a:ext cx="906244" cy="88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rc 49"/>
          <p:cNvCxnSpPr>
            <a:stCxn id="12" idx="1"/>
          </p:cNvCxnSpPr>
          <p:nvPr/>
        </p:nvCxnSpPr>
        <p:spPr>
          <a:xfrm rot="10800000">
            <a:off x="4758662" y="3799189"/>
            <a:ext cx="461664" cy="22055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/>
          <p:cNvCxnSpPr>
            <a:stCxn id="16" idx="1"/>
            <a:endCxn id="8" idx="2"/>
          </p:cNvCxnSpPr>
          <p:nvPr/>
        </p:nvCxnSpPr>
        <p:spPr>
          <a:xfrm rot="10800000">
            <a:off x="2012900" y="4933501"/>
            <a:ext cx="3217258" cy="144412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13" idx="3"/>
            <a:endCxn id="17" idx="1"/>
          </p:cNvCxnSpPr>
          <p:nvPr/>
        </p:nvCxnSpPr>
        <p:spPr>
          <a:xfrm flipV="1">
            <a:off x="6852696" y="4853462"/>
            <a:ext cx="1304893" cy="783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18" idx="1"/>
            <a:endCxn id="14" idx="3"/>
          </p:cNvCxnSpPr>
          <p:nvPr/>
        </p:nvCxnSpPr>
        <p:spPr>
          <a:xfrm flipH="1">
            <a:off x="6852696" y="5222794"/>
            <a:ext cx="1304893" cy="2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8" idx="1"/>
            <a:endCxn id="12" idx="3"/>
          </p:cNvCxnSpPr>
          <p:nvPr/>
        </p:nvCxnSpPr>
        <p:spPr>
          <a:xfrm flipH="1">
            <a:off x="6852696" y="5222794"/>
            <a:ext cx="1304893" cy="781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8839200" y="3976512"/>
            <a:ext cx="9832" cy="69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7" idx="3"/>
            <a:endCxn id="17" idx="1"/>
          </p:cNvCxnSpPr>
          <p:nvPr/>
        </p:nvCxnSpPr>
        <p:spPr>
          <a:xfrm>
            <a:off x="7266798" y="3053182"/>
            <a:ext cx="890791" cy="180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18" idx="1"/>
          </p:cNvCxnSpPr>
          <p:nvPr/>
        </p:nvCxnSpPr>
        <p:spPr>
          <a:xfrm flipH="1" flipV="1">
            <a:off x="7266798" y="3237848"/>
            <a:ext cx="890791" cy="198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32" idx="4"/>
          </p:cNvCxnSpPr>
          <p:nvPr/>
        </p:nvCxnSpPr>
        <p:spPr>
          <a:xfrm>
            <a:off x="5711328" y="2095795"/>
            <a:ext cx="0" cy="293444"/>
          </a:xfrm>
          <a:prstGeom prst="straightConnector1">
            <a:avLst/>
          </a:prstGeom>
          <a:ln w="41275" cmpd="tri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8119723" y="112623"/>
            <a:ext cx="4015378" cy="2416032"/>
            <a:chOff x="7724586" y="267819"/>
            <a:chExt cx="4015378" cy="2416032"/>
          </a:xfrm>
        </p:grpSpPr>
        <p:sp>
          <p:nvSpPr>
            <p:cNvPr id="2" name="Parchemin horizontal 1"/>
            <p:cNvSpPr/>
            <p:nvPr/>
          </p:nvSpPr>
          <p:spPr>
            <a:xfrm>
              <a:off x="7724586" y="267819"/>
              <a:ext cx="4015378" cy="2416032"/>
            </a:xfrm>
            <a:prstGeom prst="horizont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8036897" y="713816"/>
              <a:ext cx="35100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Avec un schéma des flux économique</a:t>
              </a:r>
            </a:p>
            <a:p>
              <a:r>
                <a:rPr lang="fr-FR" sz="1600" dirty="0" smtClean="0"/>
                <a:t>Et une question simple : « comment relancer l’économie ? »</a:t>
              </a:r>
            </a:p>
            <a:p>
              <a:r>
                <a:rPr lang="fr-FR" sz="1600" dirty="0" smtClean="0"/>
                <a:t>Faire découvrir à tous la complexité des  interactions</a:t>
              </a:r>
            </a:p>
            <a:p>
              <a:r>
                <a:rPr lang="fr-FR" sz="1600" dirty="0" smtClean="0"/>
                <a:t>Et abandonner les « Ya qu’a »</a:t>
              </a:r>
              <a:endParaRPr lang="fr-FR" sz="1600" dirty="0"/>
            </a:p>
          </p:txBody>
        </p:sp>
      </p:grpSp>
      <p:pic>
        <p:nvPicPr>
          <p:cNvPr id="70" name="Imag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8" y="112623"/>
            <a:ext cx="933450" cy="93345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332612" y="1522375"/>
            <a:ext cx="2844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 smtClean="0">
                <a:solidFill>
                  <a:srgbClr val="3473BA"/>
                </a:solidFill>
              </a:rPr>
              <a:t>Flux monétaires</a:t>
            </a:r>
            <a:endParaRPr lang="fr-FR" sz="3200" u="sng" dirty="0">
              <a:solidFill>
                <a:srgbClr val="34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34678" y="362404"/>
            <a:ext cx="10007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u="sng" dirty="0" smtClean="0">
                <a:solidFill>
                  <a:srgbClr val="3473BA"/>
                </a:solidFill>
              </a:rPr>
              <a:t>« Comprendre » chez </a:t>
            </a:r>
            <a:r>
              <a:rPr lang="fr-FR" sz="2200" i="1" u="sng" dirty="0" err="1" smtClean="0">
                <a:solidFill>
                  <a:srgbClr val="3473BA"/>
                </a:solidFill>
              </a:rPr>
              <a:t>Airinspace</a:t>
            </a:r>
            <a:r>
              <a:rPr lang="fr-FR" sz="2200" i="1" u="sng" dirty="0" smtClean="0">
                <a:solidFill>
                  <a:srgbClr val="3473BA"/>
                </a:solidFill>
              </a:rPr>
              <a:t> – quels sont vos besoins – les besoins de vos équipes ?</a:t>
            </a:r>
            <a:endParaRPr lang="fr-FR" sz="22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678" y="1164787"/>
            <a:ext cx="5575234" cy="2246769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Oui on comprend plutôt bien ce qu’on a </a:t>
            </a:r>
            <a:r>
              <a:rPr lang="fr-FR" sz="2000" dirty="0"/>
              <a:t>à</a:t>
            </a:r>
            <a:r>
              <a:rPr lang="fr-FR" sz="2000" dirty="0" smtClean="0"/>
              <a:t> faire et pourquoi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Stratégie claire … par contre parfois flou sur la priorité ! Plein de choses mais comment les mettre dans l’ordre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Sur la </a:t>
            </a:r>
            <a:r>
              <a:rPr lang="fr-FR" sz="2000" dirty="0" err="1" smtClean="0"/>
              <a:t>prod</a:t>
            </a:r>
            <a:r>
              <a:rPr lang="fr-FR" sz="2000" dirty="0" smtClean="0"/>
              <a:t> parfois … difficulté à comprendre quel priorité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2" y="111123"/>
            <a:ext cx="933450" cy="933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57364" y="1164787"/>
            <a:ext cx="5797213" cy="400110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-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367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1524000" y="863059"/>
            <a:ext cx="6758152" cy="1124932"/>
          </a:xfrm>
          <a:prstGeom prst="rect">
            <a:avLst/>
          </a:prstGeom>
          <a:solidFill>
            <a:srgbClr val="5F739B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fr-FR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COMPRENDRE 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Ce qui permet d’agir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967" y="206524"/>
            <a:ext cx="4334227" cy="24380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843212"/>
            <a:ext cx="7734300" cy="3400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87687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89857"/>
            <a:ext cx="6204857" cy="604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45483" y="674914"/>
            <a:ext cx="5650517" cy="5616114"/>
            <a:chOff x="336626" y="7895"/>
            <a:chExt cx="6933330" cy="686007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5611760" y="5293379"/>
              <a:ext cx="600075" cy="657225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00000">
              <a:off x="5611945" y="1057428"/>
              <a:ext cx="600075" cy="65722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100000">
              <a:off x="1434359" y="1048429"/>
              <a:ext cx="600075" cy="65722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00000">
              <a:off x="1408081" y="5255995"/>
              <a:ext cx="600075" cy="65722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89769" y="3139831"/>
              <a:ext cx="1068744" cy="77502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348070" y="3089889"/>
              <a:ext cx="1068744" cy="77502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288914" y="6092942"/>
              <a:ext cx="1068744" cy="77502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914" y="7895"/>
              <a:ext cx="1068744" cy="775029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1172756" y="685801"/>
              <a:ext cx="5261082" cy="5268762"/>
              <a:chOff x="3242400" y="345440"/>
              <a:chExt cx="5881223" cy="5881221"/>
            </a:xfrm>
          </p:grpSpPr>
          <p:sp>
            <p:nvSpPr>
              <p:cNvPr id="4" name="Arc plein 3"/>
              <p:cNvSpPr/>
              <p:nvPr/>
            </p:nvSpPr>
            <p:spPr>
              <a:xfrm>
                <a:off x="3242400" y="345440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157813" y="920530"/>
                <a:ext cx="2150752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COMPRENDRE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3153961" y="5299592"/>
              <a:ext cx="1391640" cy="451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RYTHMER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1312529" y="843047"/>
              <a:ext cx="5306949" cy="5268762"/>
              <a:chOff x="3382173" y="502686"/>
              <a:chExt cx="5932500" cy="5881221"/>
            </a:xfrm>
          </p:grpSpPr>
          <p:sp>
            <p:nvSpPr>
              <p:cNvPr id="11" name="Arc plein 10"/>
              <p:cNvSpPr/>
              <p:nvPr/>
            </p:nvSpPr>
            <p:spPr>
              <a:xfrm rot="5400000">
                <a:off x="3382174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77000">
                    <a:schemeClr val="accent6">
                      <a:lumMod val="75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610182" y="3219105"/>
                <a:ext cx="1704491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MOBILISER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Ellipse 13"/>
            <p:cNvSpPr/>
            <p:nvPr/>
          </p:nvSpPr>
          <p:spPr>
            <a:xfrm>
              <a:off x="2388506" y="2057400"/>
              <a:ext cx="2796340" cy="2821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573309" y="3147644"/>
            <a:ext cx="5489865" cy="805113"/>
          </a:xfrm>
          <a:prstGeom prst="rect">
            <a:avLst/>
          </a:prstGeom>
          <a:solidFill>
            <a:srgbClr val="548235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Ce qui permet d’avancer</a:t>
            </a:r>
            <a:endParaRPr lang="fr-FR" sz="6600" b="1" dirty="0" smtClean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3200" dirty="0" smtClean="0">
              <a:solidFill>
                <a:srgbClr val="548235"/>
              </a:solidFill>
            </a:endParaRPr>
          </a:p>
          <a:p>
            <a:endParaRPr lang="fr-FR" sz="2400" dirty="0">
              <a:solidFill>
                <a:srgbClr val="548235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7687"/>
            <a:ext cx="933450" cy="93345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7234157" y="4544133"/>
            <a:ext cx="345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Situer / intégrer - exemple Voile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234157" y="5007049"/>
            <a:ext cx="363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Reconnaître – exemple 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5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34678" y="362404"/>
            <a:ext cx="3475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i="1" u="sng" dirty="0" smtClean="0">
                <a:solidFill>
                  <a:srgbClr val="3473BA"/>
                </a:solidFill>
              </a:rPr>
              <a:t>« Mobiliser » chez </a:t>
            </a:r>
            <a:r>
              <a:rPr lang="fr-FR" sz="2200" i="1" u="sng" dirty="0" err="1" smtClean="0">
                <a:solidFill>
                  <a:srgbClr val="3473BA"/>
                </a:solidFill>
              </a:rPr>
              <a:t>Airinspace</a:t>
            </a:r>
            <a:endParaRPr lang="fr-FR" sz="22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678" y="1164787"/>
            <a:ext cx="5575234" cy="1323439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Ce qui va bien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Oui on est mobilisé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Tous très motivé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2" y="111123"/>
            <a:ext cx="933450" cy="933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77029" y="1164787"/>
            <a:ext cx="5797213" cy="2554545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Ce qui manque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Manque de temps pour faire les choses dans les règles de l’art et </a:t>
            </a:r>
            <a:r>
              <a:rPr lang="fr-FR" sz="2000" dirty="0" err="1" smtClean="0"/>
              <a:t>comuniquer</a:t>
            </a:r>
            <a:r>
              <a:rPr lang="fr-FR" sz="2000" dirty="0" smtClean="0"/>
              <a:t> avec les autres pour être au même niveau d’</a:t>
            </a:r>
            <a:r>
              <a:rPr lang="fr-FR" sz="2000" dirty="0" err="1" smtClean="0"/>
              <a:t>inf</a:t>
            </a: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Temps pour se coordonnée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Au niveau collectif … on voit son pré carré … parfois au détriment du collectif … faire </a:t>
            </a:r>
            <a:r>
              <a:rPr lang="fr-FR" sz="2000" dirty="0" err="1" smtClean="0"/>
              <a:t>achine</a:t>
            </a:r>
            <a:r>
              <a:rPr lang="fr-FR" sz="2000" dirty="0" smtClean="0"/>
              <a:t> ou pièces de maintenance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250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44624"/>
            <a:ext cx="4462242" cy="2510011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207568" y="887561"/>
            <a:ext cx="5760640" cy="1224136"/>
          </a:xfrm>
          <a:prstGeom prst="rect">
            <a:avLst/>
          </a:prstGeom>
          <a:solidFill>
            <a:srgbClr val="548235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fr-FR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Mobiliser 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</a:rPr>
              <a:t>Ce qui permet d’avancer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3789041"/>
            <a:ext cx="5848350" cy="2028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78162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89857"/>
            <a:ext cx="6204857" cy="604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45483" y="674914"/>
            <a:ext cx="5650517" cy="5616114"/>
            <a:chOff x="336626" y="7895"/>
            <a:chExt cx="6933330" cy="686007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5611760" y="5293379"/>
              <a:ext cx="600075" cy="657225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00000">
              <a:off x="5611945" y="1057428"/>
              <a:ext cx="600075" cy="65722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100000">
              <a:off x="1434359" y="1048429"/>
              <a:ext cx="600075" cy="65722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00000">
              <a:off x="1408081" y="5255995"/>
              <a:ext cx="600075" cy="65722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89769" y="3139831"/>
              <a:ext cx="1068744" cy="77502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348070" y="3089889"/>
              <a:ext cx="1068744" cy="77502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288914" y="6092942"/>
              <a:ext cx="1068744" cy="77502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914" y="7895"/>
              <a:ext cx="1068744" cy="775029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1172756" y="685801"/>
              <a:ext cx="5261082" cy="5268762"/>
              <a:chOff x="3242400" y="345440"/>
              <a:chExt cx="5881223" cy="5881221"/>
            </a:xfrm>
          </p:grpSpPr>
          <p:sp>
            <p:nvSpPr>
              <p:cNvPr id="4" name="Arc plein 3"/>
              <p:cNvSpPr/>
              <p:nvPr/>
            </p:nvSpPr>
            <p:spPr>
              <a:xfrm>
                <a:off x="3242400" y="345440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157813" y="920530"/>
                <a:ext cx="2150752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COMPRENDRE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172756" y="1000292"/>
              <a:ext cx="5261082" cy="5268762"/>
              <a:chOff x="3242400" y="659931"/>
              <a:chExt cx="5881223" cy="5881221"/>
            </a:xfrm>
          </p:grpSpPr>
          <p:sp>
            <p:nvSpPr>
              <p:cNvPr id="13" name="Arc plein 12"/>
              <p:cNvSpPr/>
              <p:nvPr/>
            </p:nvSpPr>
            <p:spPr>
              <a:xfrm flipV="1">
                <a:off x="3242400" y="659931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56000">
                    <a:srgbClr val="FF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457136" y="5458998"/>
                <a:ext cx="1555677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RYTHMER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1312529" y="843047"/>
              <a:ext cx="5306949" cy="5268762"/>
              <a:chOff x="3382173" y="502686"/>
              <a:chExt cx="5932500" cy="5881221"/>
            </a:xfrm>
          </p:grpSpPr>
          <p:sp>
            <p:nvSpPr>
              <p:cNvPr id="11" name="Arc plein 10"/>
              <p:cNvSpPr/>
              <p:nvPr/>
            </p:nvSpPr>
            <p:spPr>
              <a:xfrm rot="5400000">
                <a:off x="3382174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77000">
                    <a:schemeClr val="accent6">
                      <a:lumMod val="75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610182" y="3219105"/>
                <a:ext cx="1704491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MOBILISER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Ellipse 13"/>
            <p:cNvSpPr/>
            <p:nvPr/>
          </p:nvSpPr>
          <p:spPr>
            <a:xfrm>
              <a:off x="2388506" y="2057400"/>
              <a:ext cx="2796340" cy="2821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660681" y="4571268"/>
            <a:ext cx="5351647" cy="1329017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Ce qui permet de coordonner les efforts</a:t>
            </a:r>
            <a:endParaRPr lang="fr-FR" sz="6600" b="1" dirty="0" smtClean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3200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7687"/>
            <a:ext cx="933450" cy="93345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7234157" y="2068244"/>
            <a:ext cx="378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Rythmer les quarts - exemple Voile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234157" y="2531160"/>
            <a:ext cx="429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Comités à date fixe – exemple 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34677" y="111123"/>
            <a:ext cx="10687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i="1" dirty="0" smtClean="0">
                <a:solidFill>
                  <a:srgbClr val="3473BA"/>
                </a:solidFill>
              </a:rPr>
              <a:t>« Rythmer » chez </a:t>
            </a:r>
            <a:r>
              <a:rPr lang="fr-FR" sz="2200" b="1" i="1" dirty="0" err="1" smtClean="0">
                <a:solidFill>
                  <a:srgbClr val="3473BA"/>
                </a:solidFill>
              </a:rPr>
              <a:t>Airinspace</a:t>
            </a:r>
            <a:endParaRPr lang="fr-FR" sz="2200" b="1" i="1" dirty="0">
              <a:solidFill>
                <a:srgbClr val="3473BA"/>
              </a:solidFill>
            </a:endParaRPr>
          </a:p>
          <a:p>
            <a:pPr algn="ctr"/>
            <a:r>
              <a:rPr lang="fr-FR" sz="2200" i="1" u="sng" dirty="0" smtClean="0">
                <a:solidFill>
                  <a:srgbClr val="3473BA"/>
                </a:solidFill>
              </a:rPr>
              <a:t>Comment marquer le rythme / Comment rendre lisible la « cadence »</a:t>
            </a:r>
            <a:endParaRPr lang="fr-FR" sz="22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678" y="1164787"/>
            <a:ext cx="5575234" cy="3785652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On  interagit bien 2 par 2 3 par 3 mais manque de discipline et de rythme … au moins le temps de prendre le pli … et permettrait de gagner du temps aller tous ensemble dans la même direction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Ne pas confondre agilité et dispersion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Manque aussi des gens comme Françoise qui vérifiait si action suivi … si « rythme » respecté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Françoise avait mis ce lien … nécessaire au management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2" y="111123"/>
            <a:ext cx="933450" cy="933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57364" y="1164787"/>
            <a:ext cx="5797213" cy="400110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-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708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111"/>
            <a:ext cx="12192000" cy="1523889"/>
            <a:chOff x="0" y="438261"/>
            <a:chExt cx="12192000" cy="1628775"/>
          </a:xfrm>
        </p:grpSpPr>
        <p:sp>
          <p:nvSpPr>
            <p:cNvPr id="10" name="Rectangle 9"/>
            <p:cNvSpPr/>
            <p:nvPr/>
          </p:nvSpPr>
          <p:spPr>
            <a:xfrm>
              <a:off x="0" y="438261"/>
              <a:ext cx="12192000" cy="1628775"/>
            </a:xfrm>
            <a:prstGeom prst="rect">
              <a:avLst/>
            </a:prstGeom>
            <a:solidFill>
              <a:srgbClr val="3473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15987" y="529373"/>
              <a:ext cx="67512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 smtClean="0">
                  <a:solidFill>
                    <a:schemeClr val="bg1"/>
                  </a:solidFill>
                </a:rPr>
                <a:t>Les </a:t>
              </a:r>
              <a:r>
                <a:rPr lang="fr-FR" sz="8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5</a:t>
              </a:r>
              <a:r>
                <a:rPr lang="fr-FR" sz="5400" dirty="0" smtClean="0">
                  <a:solidFill>
                    <a:schemeClr val="bg1"/>
                  </a:solidFill>
                </a:rPr>
                <a:t> Points Cardinaux</a:t>
              </a:r>
              <a:endParaRPr lang="fr-FR" sz="5400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Flèche droite 1"/>
          <p:cNvSpPr/>
          <p:nvPr/>
        </p:nvSpPr>
        <p:spPr>
          <a:xfrm>
            <a:off x="857250" y="2627962"/>
            <a:ext cx="800100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38350" y="2533650"/>
            <a:ext cx="933665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Tour « de table »   </a:t>
            </a:r>
            <a:r>
              <a:rPr lang="fr-FR" sz="4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FontTx/>
              <a:buChar char="-"/>
            </a:pPr>
            <a:r>
              <a:rPr lang="fr-FR" sz="3200" b="1" dirty="0" smtClean="0">
                <a:solidFill>
                  <a:srgbClr val="3473BA"/>
                </a:solidFill>
                <a:sym typeface="Wingdings" panose="05000000000000000000" pitchFamily="2" charset="2"/>
              </a:rPr>
              <a:t>Prénom / nom / fonction &amp; rôle dans l’organisation</a:t>
            </a:r>
          </a:p>
          <a:p>
            <a:pPr marL="457200" indent="-457200">
              <a:buFontTx/>
              <a:buChar char="-"/>
            </a:pPr>
            <a:r>
              <a:rPr lang="fr-FR" sz="3200" b="1" dirty="0" smtClean="0">
                <a:solidFill>
                  <a:srgbClr val="3473BA"/>
                </a:solidFill>
                <a:sym typeface="Wingdings" panose="05000000000000000000" pitchFamily="2" charset="2"/>
              </a:rPr>
              <a:t>Questions que vous vous posez</a:t>
            </a:r>
          </a:p>
          <a:p>
            <a:pPr marL="457200" indent="-457200">
              <a:buFontTx/>
              <a:buChar char="-"/>
            </a:pPr>
            <a:r>
              <a:rPr lang="fr-FR" sz="3200" b="1" dirty="0" smtClean="0">
                <a:solidFill>
                  <a:srgbClr val="3473BA"/>
                </a:solidFill>
                <a:sym typeface="Wingdings" panose="05000000000000000000" pitchFamily="2" charset="2"/>
              </a:rPr>
              <a:t>Quelles attentes avez-vous pour cette formation ?</a:t>
            </a:r>
          </a:p>
          <a:p>
            <a:pPr marL="457200" indent="-457200">
              <a:buFontTx/>
              <a:buChar char="-"/>
            </a:pPr>
            <a:r>
              <a:rPr lang="fr-FR" sz="3200" b="1" dirty="0" smtClean="0">
                <a:solidFill>
                  <a:srgbClr val="3473BA"/>
                </a:solidFill>
                <a:sym typeface="Wingdings" panose="05000000000000000000" pitchFamily="2" charset="2"/>
              </a:rPr>
              <a:t>A quoi ça va </a:t>
            </a:r>
            <a:r>
              <a:rPr lang="fr-FR" sz="3600" b="1" i="1" dirty="0" smtClean="0">
                <a:solidFill>
                  <a:srgbClr val="3473BA"/>
                </a:solidFill>
                <a:sym typeface="Wingdings" panose="05000000000000000000" pitchFamily="2" charset="2"/>
              </a:rPr>
              <a:t>vous</a:t>
            </a:r>
            <a:r>
              <a:rPr lang="fr-FR" sz="3600" b="1" dirty="0" smtClean="0">
                <a:solidFill>
                  <a:srgbClr val="3473BA"/>
                </a:solidFill>
                <a:sym typeface="Wingdings" panose="05000000000000000000" pitchFamily="2" charset="2"/>
              </a:rPr>
              <a:t> </a:t>
            </a:r>
            <a:r>
              <a:rPr lang="fr-FR" sz="3200" b="1" dirty="0" smtClean="0">
                <a:solidFill>
                  <a:srgbClr val="3473BA"/>
                </a:solidFill>
                <a:sym typeface="Wingdings" panose="05000000000000000000" pitchFamily="2" charset="2"/>
              </a:rPr>
              <a:t>servir ?</a:t>
            </a:r>
            <a:endParaRPr lang="fr-FR" sz="3200" b="1" dirty="0">
              <a:solidFill>
                <a:srgbClr val="3473B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3" y="297237"/>
            <a:ext cx="933450" cy="933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2" y="268662"/>
            <a:ext cx="1733544" cy="9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942" y="224746"/>
            <a:ext cx="4603591" cy="25895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892" y="4077072"/>
            <a:ext cx="5829300" cy="104775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994892" y="907438"/>
            <a:ext cx="6029050" cy="122413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fr-FR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600" b="1" dirty="0">
                <a:solidFill>
                  <a:schemeClr val="bg1"/>
                </a:solidFill>
              </a:rPr>
              <a:t>Rythmer 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Ce qui permet de coordonner les efforts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97212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489857"/>
            <a:ext cx="6204857" cy="604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45483" y="674914"/>
            <a:ext cx="5650517" cy="5616114"/>
            <a:chOff x="336626" y="7895"/>
            <a:chExt cx="6933330" cy="686007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5611760" y="5293379"/>
              <a:ext cx="600075" cy="657225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00000">
              <a:off x="5611945" y="1057428"/>
              <a:ext cx="600075" cy="65722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100000">
              <a:off x="1434359" y="1048429"/>
              <a:ext cx="600075" cy="65722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00000">
              <a:off x="1408081" y="5255995"/>
              <a:ext cx="600075" cy="65722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89769" y="3139831"/>
              <a:ext cx="1068744" cy="77502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348070" y="3089889"/>
              <a:ext cx="1068744" cy="77502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288914" y="6092942"/>
              <a:ext cx="1068744" cy="77502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914" y="7895"/>
              <a:ext cx="1068744" cy="775029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1172756" y="685801"/>
              <a:ext cx="5261082" cy="5268762"/>
              <a:chOff x="3242400" y="345440"/>
              <a:chExt cx="5881223" cy="5881221"/>
            </a:xfrm>
          </p:grpSpPr>
          <p:sp>
            <p:nvSpPr>
              <p:cNvPr id="4" name="Arc plein 3"/>
              <p:cNvSpPr/>
              <p:nvPr/>
            </p:nvSpPr>
            <p:spPr>
              <a:xfrm>
                <a:off x="3242400" y="345440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157813" y="920530"/>
                <a:ext cx="2150752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COMPRENDRE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172756" y="1000292"/>
              <a:ext cx="5261082" cy="5268762"/>
              <a:chOff x="3242400" y="659931"/>
              <a:chExt cx="5881223" cy="5881221"/>
            </a:xfrm>
          </p:grpSpPr>
          <p:sp>
            <p:nvSpPr>
              <p:cNvPr id="13" name="Arc plein 12"/>
              <p:cNvSpPr/>
              <p:nvPr/>
            </p:nvSpPr>
            <p:spPr>
              <a:xfrm flipV="1">
                <a:off x="3242400" y="659931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56000">
                    <a:srgbClr val="FF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457136" y="5458998"/>
                <a:ext cx="1555677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RYTHMER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1312529" y="843047"/>
              <a:ext cx="5306949" cy="5268762"/>
              <a:chOff x="3382173" y="502686"/>
              <a:chExt cx="5932500" cy="5881221"/>
            </a:xfrm>
          </p:grpSpPr>
          <p:sp>
            <p:nvSpPr>
              <p:cNvPr id="11" name="Arc plein 10"/>
              <p:cNvSpPr/>
              <p:nvPr/>
            </p:nvSpPr>
            <p:spPr>
              <a:xfrm rot="5400000">
                <a:off x="3382174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77000">
                    <a:schemeClr val="accent6">
                      <a:lumMod val="75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610182" y="3219105"/>
                <a:ext cx="1704491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MOBILISER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1032982" y="843047"/>
              <a:ext cx="5261082" cy="5268762"/>
              <a:chOff x="3102626" y="502686"/>
              <a:chExt cx="5881223" cy="5881221"/>
            </a:xfr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12" name="Arc plein 11"/>
              <p:cNvSpPr/>
              <p:nvPr/>
            </p:nvSpPr>
            <p:spPr>
              <a:xfrm rot="16200000">
                <a:off x="3102627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106118" y="3214325"/>
                <a:ext cx="1513197" cy="50358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OUTILLER</a:t>
                </a:r>
                <a:endParaRPr lang="fr-FR" b="1" dirty="0"/>
              </a:p>
            </p:txBody>
          </p:sp>
        </p:grpSp>
        <p:sp>
          <p:nvSpPr>
            <p:cNvPr id="14" name="Ellipse 13"/>
            <p:cNvSpPr/>
            <p:nvPr/>
          </p:nvSpPr>
          <p:spPr>
            <a:xfrm>
              <a:off x="2388506" y="2057400"/>
              <a:ext cx="2796340" cy="2821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924772" y="3104958"/>
            <a:ext cx="4839839" cy="739455"/>
          </a:xfrm>
          <a:prstGeom prst="rect">
            <a:avLst/>
          </a:prstGeom>
          <a:solidFill>
            <a:srgbClr val="CDE1F2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4000" b="1" dirty="0" smtClean="0"/>
              <a:t>Pour faciliter !</a:t>
            </a:r>
            <a:endParaRPr lang="fr-FR" sz="6600" b="1" dirty="0" smtClean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sz="3200" dirty="0" smtClean="0"/>
          </a:p>
          <a:p>
            <a:endParaRPr lang="fr-FR" sz="2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8" y="58709"/>
            <a:ext cx="933450" cy="93345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275563" y="455387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Outils physiques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275563" y="5016789"/>
            <a:ext cx="474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Outils organisationnels – exemple métallurgie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8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252" y="253322"/>
            <a:ext cx="4523995" cy="25447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02" y="3645024"/>
            <a:ext cx="5829300" cy="180975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3502" y="991106"/>
            <a:ext cx="5619750" cy="1069177"/>
          </a:xfrm>
          <a:prstGeom prst="rect">
            <a:avLst/>
          </a:prstGeom>
          <a:solidFill>
            <a:srgbClr val="C6DD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fr-FR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600" b="1" dirty="0"/>
              <a:t>Outiller 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faciliter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449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468575" y="444953"/>
            <a:ext cx="6204857" cy="6041572"/>
            <a:chOff x="152400" y="489857"/>
            <a:chExt cx="6204857" cy="6041572"/>
          </a:xfrm>
        </p:grpSpPr>
        <p:sp>
          <p:nvSpPr>
            <p:cNvPr id="9" name="Rectangle 8"/>
            <p:cNvSpPr/>
            <p:nvPr/>
          </p:nvSpPr>
          <p:spPr>
            <a:xfrm>
              <a:off x="152400" y="489857"/>
              <a:ext cx="6204857" cy="60415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45483" y="674914"/>
              <a:ext cx="5650517" cy="5616114"/>
              <a:chOff x="336626" y="7895"/>
              <a:chExt cx="6933330" cy="6860076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00000">
                <a:off x="5611760" y="5293379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500000">
                <a:off x="5611945" y="1057428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8100000">
                <a:off x="1434359" y="1048429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00000">
                <a:off x="1408081" y="5255995"/>
                <a:ext cx="600075" cy="657225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89769" y="3139831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348070" y="3089889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3288914" y="6092942"/>
                <a:ext cx="1068744" cy="775029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8914" y="7895"/>
                <a:ext cx="1068744" cy="775029"/>
              </a:xfrm>
              <a:prstGeom prst="rect">
                <a:avLst/>
              </a:prstGeom>
            </p:spPr>
          </p:pic>
          <p:grpSp>
            <p:nvGrpSpPr>
              <p:cNvPr id="5" name="Groupe 4"/>
              <p:cNvGrpSpPr/>
              <p:nvPr/>
            </p:nvGrpSpPr>
            <p:grpSpPr>
              <a:xfrm>
                <a:off x="1172756" y="685801"/>
                <a:ext cx="5261082" cy="5268762"/>
                <a:chOff x="3242400" y="345440"/>
                <a:chExt cx="5881223" cy="5881221"/>
              </a:xfrm>
            </p:grpSpPr>
            <p:sp>
              <p:nvSpPr>
                <p:cNvPr id="4" name="Arc plein 3"/>
                <p:cNvSpPr/>
                <p:nvPr/>
              </p:nvSpPr>
              <p:spPr>
                <a:xfrm>
                  <a:off x="3242400" y="345440"/>
                  <a:ext cx="5881223" cy="5881221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 flip="none" rotWithShape="1">
                  <a:gsLst>
                    <a:gs pos="0">
                      <a:srgbClr val="002060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5157813" y="920530"/>
                  <a:ext cx="2150752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COMPRENDRE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e 6"/>
              <p:cNvGrpSpPr/>
              <p:nvPr/>
            </p:nvGrpSpPr>
            <p:grpSpPr>
              <a:xfrm>
                <a:off x="1172756" y="1000292"/>
                <a:ext cx="5261082" cy="5268762"/>
                <a:chOff x="3242400" y="659931"/>
                <a:chExt cx="5881223" cy="5881221"/>
              </a:xfrm>
            </p:grpSpPr>
            <p:sp>
              <p:nvSpPr>
                <p:cNvPr id="13" name="Arc plein 12"/>
                <p:cNvSpPr/>
                <p:nvPr/>
              </p:nvSpPr>
              <p:spPr>
                <a:xfrm flipV="1">
                  <a:off x="3242400" y="659931"/>
                  <a:ext cx="5881223" cy="5881221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>
                  <a:gsLst>
                    <a:gs pos="56000">
                      <a:srgbClr val="FF0000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5457136" y="5458998"/>
                  <a:ext cx="1555677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RYTHMER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oupe 5"/>
              <p:cNvGrpSpPr/>
              <p:nvPr/>
            </p:nvGrpSpPr>
            <p:grpSpPr>
              <a:xfrm>
                <a:off x="1312529" y="843047"/>
                <a:ext cx="5306949" cy="5268762"/>
                <a:chOff x="3382173" y="502686"/>
                <a:chExt cx="5932500" cy="5881221"/>
              </a:xfrm>
            </p:grpSpPr>
            <p:sp>
              <p:nvSpPr>
                <p:cNvPr id="11" name="Arc plein 10"/>
                <p:cNvSpPr/>
                <p:nvPr/>
              </p:nvSpPr>
              <p:spPr>
                <a:xfrm rot="5400000">
                  <a:off x="3382174" y="502685"/>
                  <a:ext cx="5881221" cy="5881223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adFill>
                  <a:gsLst>
                    <a:gs pos="77000">
                      <a:schemeClr val="accent6">
                        <a:lumMod val="75000"/>
                      </a:schemeClr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7610182" y="3219105"/>
                  <a:ext cx="1704491" cy="503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MOBILISER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oupe 7"/>
              <p:cNvGrpSpPr/>
              <p:nvPr/>
            </p:nvGrpSpPr>
            <p:grpSpPr>
              <a:xfrm>
                <a:off x="1032982" y="843047"/>
                <a:ext cx="5261082" cy="5268762"/>
                <a:chOff x="3102626" y="502686"/>
                <a:chExt cx="5881223" cy="5881221"/>
              </a:xfr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12" name="Arc plein 11"/>
                <p:cNvSpPr/>
                <p:nvPr/>
              </p:nvSpPr>
              <p:spPr>
                <a:xfrm rot="16200000">
                  <a:off x="3102627" y="502685"/>
                  <a:ext cx="5881221" cy="5881223"/>
                </a:xfrm>
                <a:prstGeom prst="blockArc">
                  <a:avLst>
                    <a:gd name="adj1" fmla="val 13400891"/>
                    <a:gd name="adj2" fmla="val 19004444"/>
                    <a:gd name="adj3" fmla="val 26087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3106118" y="3214325"/>
                  <a:ext cx="1513197" cy="50358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OUTILLER</a:t>
                  </a:r>
                  <a:endParaRPr lang="fr-FR" b="1" dirty="0"/>
                </a:p>
              </p:txBody>
            </p:sp>
          </p:grpSp>
          <p:grpSp>
            <p:nvGrpSpPr>
              <p:cNvPr id="2" name="Groupe 1"/>
              <p:cNvGrpSpPr/>
              <p:nvPr/>
            </p:nvGrpSpPr>
            <p:grpSpPr>
              <a:xfrm>
                <a:off x="2388506" y="2057400"/>
                <a:ext cx="2796340" cy="2821027"/>
                <a:chOff x="4635646" y="1872466"/>
                <a:chExt cx="3075018" cy="3109962"/>
              </a:xfrm>
            </p:grpSpPr>
            <p:sp>
              <p:nvSpPr>
                <p:cNvPr id="14" name="Ellipse 13"/>
                <p:cNvSpPr/>
                <p:nvPr/>
              </p:nvSpPr>
              <p:spPr>
                <a:xfrm>
                  <a:off x="4635646" y="1872466"/>
                  <a:ext cx="3075018" cy="3109962"/>
                </a:xfrm>
                <a:prstGeom prst="ellipse">
                  <a:avLst/>
                </a:prstGeom>
                <a:gradFill>
                  <a:gsLst>
                    <a:gs pos="41000">
                      <a:srgbClr val="FFFF00"/>
                    </a:gs>
                    <a:gs pos="100000">
                      <a:schemeClr val="bg1"/>
                    </a:gs>
                    <a:gs pos="75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5279322" y="3196614"/>
                  <a:ext cx="1871381" cy="497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/>
                    <a:t>HUMANISER</a:t>
                  </a:r>
                  <a:endParaRPr lang="fr-FR" b="1" dirty="0"/>
                </a:p>
              </p:txBody>
            </p:sp>
          </p:grpSp>
        </p:grpSp>
      </p:grp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7414190" y="2913513"/>
            <a:ext cx="4368235" cy="10981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fr-FR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600" b="1" dirty="0"/>
              <a:t>Humaniser 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sentir intégré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73478"/>
            <a:ext cx="933450" cy="93345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7629525" y="4327731"/>
            <a:ext cx="220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Exemple Beemoov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7629525" y="4790647"/>
            <a:ext cx="462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chaque décision penser impact l’Humain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Finalement c’est quoi Humaniser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1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860" y="225270"/>
            <a:ext cx="4539996" cy="255374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850875" y="951819"/>
            <a:ext cx="6228984" cy="110064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fr-FR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3600" b="1" dirty="0"/>
              <a:t>Humaniser 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sentir intégré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875" y="3501008"/>
            <a:ext cx="6242717" cy="19657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449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395511" y="898071"/>
            <a:ext cx="5650517" cy="5616114"/>
            <a:chOff x="336626" y="7895"/>
            <a:chExt cx="6933330" cy="686007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00">
              <a:off x="5611760" y="5293379"/>
              <a:ext cx="600075" cy="657225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00000">
              <a:off x="5611945" y="1057428"/>
              <a:ext cx="600075" cy="65722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100000">
              <a:off x="1434359" y="1048429"/>
              <a:ext cx="600075" cy="65722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00000">
              <a:off x="1408081" y="5255995"/>
              <a:ext cx="600075" cy="65722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89769" y="3139831"/>
              <a:ext cx="1068744" cy="77502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348070" y="3089889"/>
              <a:ext cx="1068744" cy="77502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288914" y="6092942"/>
              <a:ext cx="1068744" cy="77502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914" y="7895"/>
              <a:ext cx="1068744" cy="775029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1172756" y="685801"/>
              <a:ext cx="5261082" cy="5268762"/>
              <a:chOff x="3242400" y="345440"/>
              <a:chExt cx="5881223" cy="5881221"/>
            </a:xfrm>
          </p:grpSpPr>
          <p:sp>
            <p:nvSpPr>
              <p:cNvPr id="4" name="Arc plein 3"/>
              <p:cNvSpPr/>
              <p:nvPr/>
            </p:nvSpPr>
            <p:spPr>
              <a:xfrm>
                <a:off x="3242400" y="345440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157813" y="920530"/>
                <a:ext cx="2150752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COMPRENDRE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172756" y="1000292"/>
              <a:ext cx="5261082" cy="5268762"/>
              <a:chOff x="3242400" y="659931"/>
              <a:chExt cx="5881223" cy="5881221"/>
            </a:xfrm>
          </p:grpSpPr>
          <p:sp>
            <p:nvSpPr>
              <p:cNvPr id="13" name="Arc plein 12"/>
              <p:cNvSpPr/>
              <p:nvPr/>
            </p:nvSpPr>
            <p:spPr>
              <a:xfrm flipV="1">
                <a:off x="3242400" y="659931"/>
                <a:ext cx="5881223" cy="5881221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56000">
                    <a:srgbClr val="FF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457136" y="5458998"/>
                <a:ext cx="1555677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RYTHMER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1312529" y="843047"/>
              <a:ext cx="5306949" cy="5268762"/>
              <a:chOff x="3382173" y="502686"/>
              <a:chExt cx="5932500" cy="5881221"/>
            </a:xfrm>
          </p:grpSpPr>
          <p:sp>
            <p:nvSpPr>
              <p:cNvPr id="11" name="Arc plein 10"/>
              <p:cNvSpPr/>
              <p:nvPr/>
            </p:nvSpPr>
            <p:spPr>
              <a:xfrm rot="5400000">
                <a:off x="3382174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adFill>
                <a:gsLst>
                  <a:gs pos="77000">
                    <a:schemeClr val="accent6">
                      <a:lumMod val="75000"/>
                    </a:schemeClr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610182" y="3219105"/>
                <a:ext cx="1704491" cy="50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MOBILISER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1032982" y="843047"/>
              <a:ext cx="5261082" cy="5268762"/>
              <a:chOff x="3102626" y="502686"/>
              <a:chExt cx="5881223" cy="5881221"/>
            </a:xfr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12" name="Arc plein 11"/>
              <p:cNvSpPr/>
              <p:nvPr/>
            </p:nvSpPr>
            <p:spPr>
              <a:xfrm rot="16200000">
                <a:off x="3102627" y="502685"/>
                <a:ext cx="5881221" cy="5881223"/>
              </a:xfrm>
              <a:prstGeom prst="blockArc">
                <a:avLst>
                  <a:gd name="adj1" fmla="val 13400891"/>
                  <a:gd name="adj2" fmla="val 19004444"/>
                  <a:gd name="adj3" fmla="val 26087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106118" y="3214325"/>
                <a:ext cx="1513197" cy="50358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OUTILLER</a:t>
                </a:r>
                <a:endParaRPr lang="fr-FR" b="1" dirty="0"/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2388506" y="2057400"/>
              <a:ext cx="2796340" cy="2821027"/>
              <a:chOff x="4635646" y="1872466"/>
              <a:chExt cx="3075018" cy="3109962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4635646" y="1872466"/>
                <a:ext cx="3075018" cy="3109962"/>
              </a:xfrm>
              <a:prstGeom prst="ellipse">
                <a:avLst/>
              </a:prstGeom>
              <a:gradFill>
                <a:gsLst>
                  <a:gs pos="41000">
                    <a:srgbClr val="FFFF00"/>
                  </a:gs>
                  <a:gs pos="100000">
                    <a:schemeClr val="bg1"/>
                  </a:gs>
                  <a:gs pos="75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279322" y="3196614"/>
                <a:ext cx="1871381" cy="497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HUMANISER</a:t>
                </a:r>
                <a:endParaRPr lang="fr-FR" b="1" dirty="0"/>
              </a:p>
            </p:txBody>
          </p:sp>
        </p:grpSp>
      </p:grpSp>
      <p:sp>
        <p:nvSpPr>
          <p:cNvPr id="33" name="ZoneTexte 32"/>
          <p:cNvSpPr txBox="1"/>
          <p:nvPr/>
        </p:nvSpPr>
        <p:spPr>
          <a:xfrm>
            <a:off x="3820624" y="-160832"/>
            <a:ext cx="4568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3473BA"/>
                </a:solidFill>
              </a:rPr>
              <a:t>Les </a:t>
            </a:r>
            <a:r>
              <a:rPr lang="fr-FR" sz="6000" dirty="0">
                <a:solidFill>
                  <a:srgbClr val="3473BA"/>
                </a:solidFill>
                <a:latin typeface="Bradley Hand ITC" panose="03070402050302030203" pitchFamily="66" charset="0"/>
              </a:rPr>
              <a:t>5</a:t>
            </a:r>
            <a:r>
              <a:rPr lang="fr-FR" sz="3600" dirty="0" smtClean="0">
                <a:solidFill>
                  <a:srgbClr val="3473BA"/>
                </a:solidFill>
              </a:rPr>
              <a:t> Points Cardinaux</a:t>
            </a:r>
            <a:endParaRPr lang="fr-FR" sz="36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73478"/>
            <a:ext cx="933450" cy="9334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788" y="1984765"/>
            <a:ext cx="3755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Un système qui doit être</a:t>
            </a:r>
          </a:p>
          <a:p>
            <a:pPr algn="ctr"/>
            <a:r>
              <a:rPr lang="fr-FR" sz="2800" b="1" dirty="0" smtClean="0">
                <a:solidFill>
                  <a:srgbClr val="3473BA"/>
                </a:solidFill>
              </a:rPr>
              <a:t>homogène !</a:t>
            </a:r>
            <a:endParaRPr lang="fr-FR" sz="2800" b="1" dirty="0">
              <a:solidFill>
                <a:srgbClr val="3473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36123" y="193127"/>
            <a:ext cx="9528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i="1" u="sng" dirty="0" smtClean="0">
                <a:solidFill>
                  <a:srgbClr val="3473BA"/>
                </a:solidFill>
              </a:rPr>
              <a:t>Mots clés : </a:t>
            </a:r>
            <a:r>
              <a:rPr lang="fr-FR" sz="4400" dirty="0" smtClean="0">
                <a:solidFill>
                  <a:srgbClr val="3473BA"/>
                </a:solidFill>
              </a:rPr>
              <a:t>questions / attentes / utilités </a:t>
            </a:r>
            <a:endParaRPr lang="fr-FR" sz="4400" dirty="0">
              <a:solidFill>
                <a:srgbClr val="3473BA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678" y="1164787"/>
            <a:ext cx="5575234" cy="5632311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Ouvert à ce qui va </a:t>
            </a:r>
            <a:r>
              <a:rPr lang="fr-FR" sz="2000" dirty="0" err="1" smtClean="0"/>
              <a:t>etre</a:t>
            </a:r>
            <a:r>
              <a:rPr lang="fr-FR" sz="2000" dirty="0" smtClean="0"/>
              <a:t> 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Pas encore eu de formation au </a:t>
            </a:r>
            <a:r>
              <a:rPr lang="fr-FR" sz="2000" dirty="0" err="1" smtClean="0"/>
              <a:t>mngt</a:t>
            </a:r>
            <a:r>
              <a:rPr lang="fr-FR" sz="2000" dirty="0" smtClean="0"/>
              <a:t> – aimerait vérifier que sait / avoir réflexes / outils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err="1"/>
              <a:t>R</a:t>
            </a:r>
            <a:r>
              <a:rPr lang="fr-FR" sz="2000" dirty="0" err="1" smtClean="0"/>
              <a:t>esp</a:t>
            </a:r>
            <a:r>
              <a:rPr lang="fr-FR" sz="2000" dirty="0" smtClean="0"/>
              <a:t> que de soi même mais intéressant principes et surtout avoir approche commune et meilleure cohésion et communication pour période potentiellement instable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Comment gérer des techniciens … et ouvert aux apprentissages de la discussion avec tout le monde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Confinement pas facile y compris fonctionnements </a:t>
            </a:r>
            <a:r>
              <a:rPr lang="fr-FR" sz="2000" dirty="0" err="1" smtClean="0"/>
              <a:t>Airinspace</a:t>
            </a:r>
            <a:r>
              <a:rPr lang="fr-FR" sz="2000" dirty="0" smtClean="0"/>
              <a:t> vu charge d’activité CAx3 avec même ressources … comment s’adapter … en étant à distance … comment faciliter l’adaptation de la </a:t>
            </a:r>
            <a:r>
              <a:rPr lang="fr-FR" sz="2000" dirty="0" err="1" smtClean="0"/>
              <a:t>sociéte</a:t>
            </a: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Évolution du rôle nécessaire et de fait versus les évolutions entreprises … nécessité de développer </a:t>
            </a:r>
            <a:r>
              <a:rPr lang="fr-FR" sz="2000" dirty="0" err="1" smtClean="0"/>
              <a:t>comm</a:t>
            </a:r>
            <a:r>
              <a:rPr lang="fr-FR" sz="2000" dirty="0" smtClean="0"/>
              <a:t> digitale.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2" y="111123"/>
            <a:ext cx="933450" cy="9334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57364" y="1164787"/>
            <a:ext cx="5797213" cy="5632311"/>
          </a:xfrm>
          <a:prstGeom prst="rect">
            <a:avLst/>
          </a:prstGeom>
          <a:noFill/>
          <a:ln>
            <a:solidFill>
              <a:srgbClr val="3473B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Forts changements </a:t>
            </a:r>
            <a:r>
              <a:rPr lang="fr-FR" sz="2000" dirty="0" err="1" smtClean="0"/>
              <a:t>ds</a:t>
            </a:r>
            <a:r>
              <a:rPr lang="fr-FR" sz="2000" dirty="0" smtClean="0"/>
              <a:t> l’entreprise =&gt;commet gagner en agilité et pro activité plus que réactivité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Améliorer la </a:t>
            </a:r>
            <a:r>
              <a:rPr lang="fr-FR" sz="2000" dirty="0" err="1" smtClean="0"/>
              <a:t>comm</a:t>
            </a:r>
            <a:r>
              <a:rPr lang="fr-FR" sz="2000" dirty="0" smtClean="0"/>
              <a:t> interne pour par que trop de tensions ponctuelles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Isolement à distance … frustre un peu … explosion des ventes et de la distanciation et crise qui est chouette et fait en même temps souffrir. Comment garder les liens et la cohésion entre les gens </a:t>
            </a:r>
            <a:r>
              <a:rPr lang="fr-FR" sz="2000" dirty="0" err="1" smtClean="0"/>
              <a:t>ds</a:t>
            </a:r>
            <a:r>
              <a:rPr lang="fr-FR" sz="2000" dirty="0" smtClean="0"/>
              <a:t> situation brusque. Comment ne pas choquer lorsque mesures un peu brutales.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Comment se débriefer / comment mieux communiquer en interne /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Traduire dans les mots ce qui est arrivé. De nouvelles personnes de nouvelles taches il va falloir structurer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Se donner 2 heures par semaine pour partager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Comment être force d </a:t>
            </a:r>
            <a:r>
              <a:rPr lang="fr-FR" sz="2000" dirty="0" err="1" smtClean="0"/>
              <a:t>eproposition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316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111"/>
            <a:ext cx="12192000" cy="1523889"/>
            <a:chOff x="0" y="438261"/>
            <a:chExt cx="12192000" cy="1628775"/>
          </a:xfrm>
        </p:grpSpPr>
        <p:sp>
          <p:nvSpPr>
            <p:cNvPr id="10" name="Rectangle 9"/>
            <p:cNvSpPr/>
            <p:nvPr/>
          </p:nvSpPr>
          <p:spPr>
            <a:xfrm>
              <a:off x="0" y="438261"/>
              <a:ext cx="12192000" cy="1628775"/>
            </a:xfrm>
            <a:prstGeom prst="rect">
              <a:avLst/>
            </a:prstGeom>
            <a:solidFill>
              <a:srgbClr val="3473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115987" y="529373"/>
              <a:ext cx="67512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 smtClean="0">
                  <a:solidFill>
                    <a:schemeClr val="bg1"/>
                  </a:solidFill>
                </a:rPr>
                <a:t>Les </a:t>
              </a:r>
              <a:r>
                <a:rPr lang="fr-FR" sz="8800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5</a:t>
              </a:r>
              <a:r>
                <a:rPr lang="fr-FR" sz="5400" dirty="0" smtClean="0">
                  <a:solidFill>
                    <a:schemeClr val="bg1"/>
                  </a:solidFill>
                </a:rPr>
                <a:t> Points Cardinaux</a:t>
              </a:r>
              <a:endParaRPr lang="fr-FR" sz="5400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Flèche droite 1"/>
          <p:cNvSpPr/>
          <p:nvPr/>
        </p:nvSpPr>
        <p:spPr>
          <a:xfrm>
            <a:off x="857250" y="2313330"/>
            <a:ext cx="800100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38350" y="2219018"/>
            <a:ext cx="1821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Et moi !</a:t>
            </a:r>
            <a:endParaRPr lang="fr-FR" sz="40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3" y="297237"/>
            <a:ext cx="933450" cy="933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2" y="268662"/>
            <a:ext cx="1733544" cy="9867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528" y="3239720"/>
            <a:ext cx="2557462" cy="22115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903" y="3531110"/>
            <a:ext cx="2810737" cy="16287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537" y="3438526"/>
            <a:ext cx="2766294" cy="18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82958" y="198770"/>
            <a:ext cx="6281530" cy="6507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264408" y="714117"/>
            <a:ext cx="5376672" cy="5596220"/>
            <a:chOff x="3264408" y="714117"/>
            <a:chExt cx="5376672" cy="559622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408" y="714117"/>
              <a:ext cx="5376672" cy="5596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Ellipse 2"/>
            <p:cNvSpPr/>
            <p:nvPr/>
          </p:nvSpPr>
          <p:spPr>
            <a:xfrm>
              <a:off x="3986784" y="1546267"/>
              <a:ext cx="3931920" cy="3931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9" name="Connecteur droit avec flèche 68"/>
          <p:cNvCxnSpPr/>
          <p:nvPr/>
        </p:nvCxnSpPr>
        <p:spPr>
          <a:xfrm flipH="1">
            <a:off x="4344384" y="3667067"/>
            <a:ext cx="1495509" cy="1043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 flipV="1">
            <a:off x="4414831" y="2314716"/>
            <a:ext cx="1397523" cy="1144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 flipV="1">
            <a:off x="4818183" y="1916884"/>
            <a:ext cx="1075452" cy="1491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6035040" y="1916884"/>
            <a:ext cx="1107440" cy="1441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6047994" y="2318943"/>
            <a:ext cx="1541526" cy="1129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6100069" y="3652611"/>
            <a:ext cx="1489451" cy="1022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5984280" y="3664131"/>
            <a:ext cx="1157465" cy="1447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5513832" y="1519061"/>
            <a:ext cx="877824" cy="1882507"/>
            <a:chOff x="5513832" y="1673352"/>
            <a:chExt cx="877824" cy="1728216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5952744" y="1673352"/>
              <a:ext cx="0" cy="17282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/>
            <p:cNvSpPr txBox="1"/>
            <p:nvPr/>
          </p:nvSpPr>
          <p:spPr>
            <a:xfrm>
              <a:off x="5513832" y="1984248"/>
              <a:ext cx="87782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 zéros</a:t>
              </a:r>
              <a:endParaRPr lang="fr-FR" dirty="0"/>
            </a:p>
          </p:txBody>
        </p:sp>
      </p:grpSp>
      <p:cxnSp>
        <p:nvCxnSpPr>
          <p:cNvPr id="79" name="Connecteur droit avec flèche 78"/>
          <p:cNvCxnSpPr/>
          <p:nvPr/>
        </p:nvCxnSpPr>
        <p:spPr>
          <a:xfrm flipH="1">
            <a:off x="4709160" y="3674465"/>
            <a:ext cx="1212049" cy="14097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6025896" y="3558358"/>
            <a:ext cx="1819894" cy="509214"/>
            <a:chOff x="6025896" y="3558358"/>
            <a:chExt cx="1728216" cy="509214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6025896" y="3558358"/>
              <a:ext cx="1728216" cy="5092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6025896" y="3674465"/>
              <a:ext cx="156362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Activity </a:t>
              </a:r>
              <a:r>
                <a:rPr lang="fr-FR" sz="1200" dirty="0" err="1" smtClean="0"/>
                <a:t>Based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Costing</a:t>
              </a:r>
              <a:endParaRPr lang="fr-FR" sz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 flipH="1">
            <a:off x="4011973" y="3566079"/>
            <a:ext cx="1884383" cy="509214"/>
            <a:chOff x="6025896" y="3558358"/>
            <a:chExt cx="1728216" cy="509214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6025896" y="3558358"/>
              <a:ext cx="1728216" cy="5092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6025896" y="3674465"/>
              <a:ext cx="156362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Mngt</a:t>
              </a:r>
              <a:r>
                <a:rPr lang="fr-FR" sz="1200" dirty="0" smtClean="0"/>
                <a:t> motivationnel</a:t>
              </a:r>
              <a:endParaRPr lang="fr-FR" sz="1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992624" y="3714143"/>
            <a:ext cx="1920240" cy="1785898"/>
            <a:chOff x="4992624" y="3714143"/>
            <a:chExt cx="1920240" cy="1699515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5952744" y="3714143"/>
              <a:ext cx="0" cy="16995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992624" y="4715056"/>
              <a:ext cx="192024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Total </a:t>
              </a:r>
              <a:r>
                <a:rPr lang="fr-FR" sz="1200" dirty="0" err="1" smtClean="0"/>
                <a:t>Quality</a:t>
              </a:r>
              <a:r>
                <a:rPr lang="fr-FR" sz="1200" dirty="0" smtClean="0"/>
                <a:t> Management</a:t>
              </a:r>
              <a:endParaRPr lang="fr-FR" sz="12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025896" y="2921955"/>
            <a:ext cx="1857570" cy="537581"/>
            <a:chOff x="6025896" y="2921955"/>
            <a:chExt cx="1728216" cy="537581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6035040" y="2921955"/>
              <a:ext cx="1684020" cy="5375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6025896" y="3047230"/>
              <a:ext cx="1728216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Mngt</a:t>
              </a:r>
              <a:r>
                <a:rPr lang="fr-FR" sz="1200" dirty="0" smtClean="0"/>
                <a:t> par les contraintes</a:t>
              </a:r>
              <a:endParaRPr lang="fr-FR" sz="1200" dirty="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052929" y="2858048"/>
            <a:ext cx="1796183" cy="627649"/>
            <a:chOff x="4139765" y="2895397"/>
            <a:chExt cx="1709347" cy="590300"/>
          </a:xfrm>
        </p:grpSpPr>
        <p:cxnSp>
          <p:nvCxnSpPr>
            <p:cNvPr id="29" name="Connecteur droit avec flèche 28"/>
            <p:cNvCxnSpPr/>
            <p:nvPr/>
          </p:nvCxnSpPr>
          <p:spPr>
            <a:xfrm flipH="1" flipV="1">
              <a:off x="4139765" y="2895397"/>
              <a:ext cx="1709347" cy="5903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4588764" y="3027841"/>
              <a:ext cx="71475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Kaizen</a:t>
              </a:r>
              <a:endParaRPr lang="fr-FR" sz="1400" dirty="0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4709160" y="2075127"/>
            <a:ext cx="832104" cy="280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Six Sigma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962888" y="2271540"/>
            <a:ext cx="146761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Lean </a:t>
            </a:r>
            <a:r>
              <a:rPr lang="fr-FR" sz="1200" dirty="0" err="1" smtClean="0"/>
              <a:t>manufacturing</a:t>
            </a:r>
            <a:endParaRPr lang="fr-FR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728830" y="4108005"/>
            <a:ext cx="197510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Les 8 étapes du changement</a:t>
            </a:r>
            <a:endParaRPr lang="fr-FR" sz="1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4426389" y="2458146"/>
            <a:ext cx="146761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Balanced</a:t>
            </a:r>
            <a:r>
              <a:rPr lang="fr-FR" sz="1200" dirty="0" smtClean="0"/>
              <a:t> </a:t>
            </a:r>
            <a:r>
              <a:rPr lang="fr-FR" sz="1200" dirty="0" err="1" smtClean="0"/>
              <a:t>scorecard</a:t>
            </a:r>
            <a:endParaRPr lang="fr-FR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134161" y="2563804"/>
            <a:ext cx="18996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ISO 9000 / 14000 / 18000 </a:t>
            </a:r>
            <a:endParaRPr lang="fr-FR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344384" y="4198196"/>
            <a:ext cx="145389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L’Humain au cœur</a:t>
            </a:r>
            <a:endParaRPr lang="fr-FR" sz="1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6232586" y="4316986"/>
            <a:ext cx="145389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Management Agile</a:t>
            </a:r>
            <a:endParaRPr lang="fr-FR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5625539" y="212022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817737" y="4194568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403930" y="4187325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817737" y="2414757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625539" y="6350571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403930" y="2352794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659579" y="670408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391855" y="739006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770831" y="5835338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613777" y="5934915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332374" y="1728901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357563" y="4807389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747794" y="1799582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755498" y="4742760"/>
            <a:ext cx="6544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084064" y="3424052"/>
            <a:ext cx="17324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 Bonheur au travail !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4497843" y="4499217"/>
            <a:ext cx="189966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Toyota Production System</a:t>
            </a:r>
            <a:endParaRPr lang="fr-FR" sz="1200" dirty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4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4504" y="503583"/>
            <a:ext cx="6321287" cy="5910469"/>
          </a:xfrm>
          <a:prstGeom prst="rect">
            <a:avLst/>
          </a:prstGeom>
          <a:solidFill>
            <a:srgbClr val="799C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450771" y="870857"/>
            <a:ext cx="5529943" cy="5127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0" y="1168726"/>
            <a:ext cx="4960209" cy="45580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229633" y="1424885"/>
            <a:ext cx="2320289" cy="1106532"/>
            <a:chOff x="506580" y="1980323"/>
            <a:chExt cx="1911688" cy="101372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80" y="1980323"/>
              <a:ext cx="1911688" cy="101372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578" y="2028565"/>
              <a:ext cx="332008" cy="26885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721" y="2083901"/>
              <a:ext cx="332008" cy="26885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730" y="2218329"/>
              <a:ext cx="332008" cy="26885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032" y="2165490"/>
              <a:ext cx="332008" cy="26885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646" y="2083901"/>
              <a:ext cx="332008" cy="268854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5038955" y="1403647"/>
            <a:ext cx="2173820" cy="1039873"/>
            <a:chOff x="3645084" y="1960866"/>
            <a:chExt cx="1791012" cy="95265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084" y="1960866"/>
              <a:ext cx="1791012" cy="95265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1417">
              <a:off x="3761988" y="2348693"/>
              <a:ext cx="637433" cy="426016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11" y="1328871"/>
            <a:ext cx="1917135" cy="114898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86" y="3314078"/>
            <a:ext cx="2203442" cy="13304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521959" y="919858"/>
            <a:ext cx="183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473BA"/>
                </a:solidFill>
              </a:rPr>
              <a:t>Réunions qui dérapent</a:t>
            </a:r>
            <a:endParaRPr lang="fr-FR" sz="1400" dirty="0">
              <a:solidFill>
                <a:srgbClr val="3473BA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22388" y="919858"/>
            <a:ext cx="1617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3473BA"/>
                </a:solidFill>
              </a:rPr>
              <a:t>Mé</a:t>
            </a:r>
            <a:r>
              <a:rPr lang="fr-FR" sz="1400" dirty="0" smtClean="0">
                <a:solidFill>
                  <a:srgbClr val="3473BA"/>
                </a:solidFill>
              </a:rPr>
              <a:t>-communication</a:t>
            </a:r>
            <a:endParaRPr lang="fr-FR" sz="1400" dirty="0">
              <a:solidFill>
                <a:srgbClr val="3473BA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984603" y="919857"/>
            <a:ext cx="1530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3473BA"/>
                </a:solidFill>
              </a:rPr>
              <a:t>Incompréhensions</a:t>
            </a:r>
            <a:endParaRPr lang="fr-FR" sz="1400" dirty="0">
              <a:solidFill>
                <a:srgbClr val="3473BA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72735" y="2860121"/>
            <a:ext cx="203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473BA"/>
                </a:solidFill>
              </a:rPr>
              <a:t>Problèmes jamais résolus</a:t>
            </a:r>
            <a:endParaRPr lang="fr-FR" sz="1400" dirty="0">
              <a:solidFill>
                <a:srgbClr val="3473BA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12316" y="2860121"/>
            <a:ext cx="2075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3473BA"/>
                </a:solidFill>
              </a:rPr>
              <a:t>Consignes non respectées</a:t>
            </a:r>
            <a:endParaRPr lang="fr-FR" sz="1400" dirty="0">
              <a:solidFill>
                <a:srgbClr val="3473BA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49" y="5296316"/>
            <a:ext cx="3130631" cy="12537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54" y="5395696"/>
            <a:ext cx="961387" cy="86325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47" y="5223428"/>
            <a:ext cx="2336128" cy="139954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937216" y="4801374"/>
            <a:ext cx="1796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3473BA"/>
                </a:solidFill>
              </a:rPr>
              <a:t>Gaches</a:t>
            </a:r>
            <a:r>
              <a:rPr lang="fr-FR" sz="1400" dirty="0" smtClean="0">
                <a:solidFill>
                  <a:srgbClr val="3473BA"/>
                </a:solidFill>
              </a:rPr>
              <a:t> / VA négatives</a:t>
            </a:r>
            <a:endParaRPr lang="fr-FR" sz="1400" dirty="0">
              <a:solidFill>
                <a:srgbClr val="3473BA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69" y="3221410"/>
            <a:ext cx="3020816" cy="1358361"/>
          </a:xfrm>
          <a:prstGeom prst="rect">
            <a:avLst/>
          </a:prstGeom>
        </p:spPr>
      </p:pic>
      <p:sp>
        <p:nvSpPr>
          <p:cNvPr id="24" name="Espace réservé du contenu 2"/>
          <p:cNvSpPr txBox="1">
            <a:spLocks/>
          </p:cNvSpPr>
          <p:nvPr/>
        </p:nvSpPr>
        <p:spPr>
          <a:xfrm>
            <a:off x="818923" y="43973"/>
            <a:ext cx="10662661" cy="6268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3200" b="1" dirty="0" smtClean="0">
                <a:solidFill>
                  <a:srgbClr val="3473BA"/>
                </a:solidFill>
              </a:rPr>
              <a:t>Vous connaissez ça ?</a:t>
            </a:r>
            <a:endParaRPr lang="fr-FR" sz="5400" b="1" dirty="0" smtClean="0">
              <a:solidFill>
                <a:srgbClr val="3473BA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fr-FR" dirty="0" smtClean="0">
              <a:solidFill>
                <a:srgbClr val="3473BA"/>
              </a:solidFill>
            </a:endParaRPr>
          </a:p>
          <a:p>
            <a:endParaRPr lang="fr-FR" sz="1800" dirty="0">
              <a:solidFill>
                <a:srgbClr val="3473BA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12698" y="4811348"/>
            <a:ext cx="208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3473BA"/>
                </a:solidFill>
              </a:rPr>
              <a:t>Projets / Qualité dérapent</a:t>
            </a:r>
            <a:endParaRPr lang="fr-FR" sz="1400" dirty="0">
              <a:solidFill>
                <a:srgbClr val="3473BA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57" y="3314078"/>
            <a:ext cx="2096797" cy="125321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066047" y="2860121"/>
            <a:ext cx="2168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3473BA"/>
                </a:solidFill>
              </a:rPr>
              <a:t>Traitement pompier des </a:t>
            </a:r>
            <a:r>
              <a:rPr lang="fr-FR" sz="1400" dirty="0" err="1" smtClean="0">
                <a:solidFill>
                  <a:srgbClr val="3473BA"/>
                </a:solidFill>
              </a:rPr>
              <a:t>pb</a:t>
            </a:r>
            <a:endParaRPr lang="fr-FR" sz="1400" dirty="0">
              <a:solidFill>
                <a:srgbClr val="3473BA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33" y="5296316"/>
            <a:ext cx="2423171" cy="145282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384710" y="4817536"/>
            <a:ext cx="2113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3473BA"/>
                </a:solidFill>
              </a:rPr>
              <a:t>Désengagement / burnout</a:t>
            </a:r>
            <a:endParaRPr lang="fr-FR" sz="1400" dirty="0">
              <a:solidFill>
                <a:srgbClr val="3473BA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3" y="8300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28970</TotalTime>
  <Words>1479</Words>
  <Application>Microsoft Office PowerPoint</Application>
  <PresentationFormat>Grand écran</PresentationFormat>
  <Paragraphs>391</Paragraphs>
  <Slides>45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Arial</vt:lpstr>
      <vt:lpstr>Bradley Hand ITC</vt:lpstr>
      <vt:lpstr>Calibri</vt:lpstr>
      <vt:lpstr>Calibri Light</vt:lpstr>
      <vt:lpstr>Georgia</vt:lpstr>
      <vt:lpstr>Lato Black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brunet</dc:creator>
  <cp:lastModifiedBy>emmanuel brunet</cp:lastModifiedBy>
  <cp:revision>328</cp:revision>
  <cp:lastPrinted>2020-11-02T09:19:24Z</cp:lastPrinted>
  <dcterms:created xsi:type="dcterms:W3CDTF">2019-02-08T03:58:30Z</dcterms:created>
  <dcterms:modified xsi:type="dcterms:W3CDTF">2020-11-02T13:57:56Z</dcterms:modified>
</cp:coreProperties>
</file>